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21"/>
  </p:notesMasterIdLst>
  <p:sldIdLst>
    <p:sldId id="320" r:id="rId2"/>
    <p:sldId id="325" r:id="rId3"/>
    <p:sldId id="932" r:id="rId4"/>
    <p:sldId id="326" r:id="rId5"/>
    <p:sldId id="322" r:id="rId6"/>
    <p:sldId id="321" r:id="rId7"/>
    <p:sldId id="323" r:id="rId8"/>
    <p:sldId id="934" r:id="rId9"/>
    <p:sldId id="324" r:id="rId10"/>
    <p:sldId id="935" r:id="rId11"/>
    <p:sldId id="936" r:id="rId12"/>
    <p:sldId id="937" r:id="rId13"/>
    <p:sldId id="938" r:id="rId14"/>
    <p:sldId id="939" r:id="rId15"/>
    <p:sldId id="940" r:id="rId16"/>
    <p:sldId id="941" r:id="rId17"/>
    <p:sldId id="942" r:id="rId18"/>
    <p:sldId id="943" r:id="rId19"/>
    <p:sldId id="944" r:id="rId20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Windows" initials="ПW" lastIdx="2" clrIdx="0">
    <p:extLst>
      <p:ext uri="{19B8F6BF-5375-455C-9EA6-DF929625EA0E}">
        <p15:presenceInfo xmlns:p15="http://schemas.microsoft.com/office/powerpoint/2012/main" userId="Пользователь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4BECB"/>
    <a:srgbClr val="1BBDD9"/>
    <a:srgbClr val="404040"/>
    <a:srgbClr val="0060B0"/>
    <a:srgbClr val="FF3300"/>
    <a:srgbClr val="FF9933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88084" autoAdjust="0"/>
  </p:normalViewPr>
  <p:slideViewPr>
    <p:cSldViewPr snapToGrid="0">
      <p:cViewPr varScale="1">
        <p:scale>
          <a:sx n="82" d="100"/>
          <a:sy n="82" d="100"/>
        </p:scale>
        <p:origin x="74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6B4905-B578-401E-82BF-E849952BCA0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6655F4-6F0F-4460-ABA5-0CBC50E2302F}">
      <dgm:prSet custT="1"/>
      <dgm:spPr/>
      <dgm:t>
        <a:bodyPr/>
        <a:lstStyle/>
        <a:p>
          <a:r>
            <a:rPr lang="uk-UA" sz="1600" dirty="0"/>
            <a:t>Дістаньте смужку з контейнеру, та щільно закрийте його кришкою;</a:t>
          </a:r>
          <a:endParaRPr lang="en-US" sz="1600" dirty="0"/>
        </a:p>
      </dgm:t>
    </dgm:pt>
    <dgm:pt modelId="{CCE0C39F-BED1-4965-BACC-7ED13FC77784}" type="parTrans" cxnId="{9273C18D-7CEE-4A36-8EBD-250164E1CDE5}">
      <dgm:prSet/>
      <dgm:spPr/>
      <dgm:t>
        <a:bodyPr/>
        <a:lstStyle/>
        <a:p>
          <a:endParaRPr lang="en-US"/>
        </a:p>
      </dgm:t>
    </dgm:pt>
    <dgm:pt modelId="{30B3F973-BDB4-49F2-9CF6-36EA246BD59D}" type="sibTrans" cxnId="{9273C18D-7CEE-4A36-8EBD-250164E1CDE5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976B50FA-A764-4529-8E1D-64DFE1921C62}">
      <dgm:prSet custT="1"/>
      <dgm:spPr/>
      <dgm:t>
        <a:bodyPr/>
        <a:lstStyle/>
        <a:p>
          <a:r>
            <a:rPr lang="uk-UA" sz="1400" dirty="0"/>
            <a:t>Помістіть смужку в сечу не більше ніж на 2 с. Проведіть ребром тест-смужки по краю ємності, щоб позбутись залишків сечі;</a:t>
          </a:r>
          <a:endParaRPr lang="en-US" sz="1400" dirty="0"/>
        </a:p>
      </dgm:t>
    </dgm:pt>
    <dgm:pt modelId="{5351EFE1-D3AC-4149-BFB3-5AC7DAA79540}" type="parTrans" cxnId="{FC9D5066-1A31-45F9-9EA1-98300C677130}">
      <dgm:prSet/>
      <dgm:spPr/>
      <dgm:t>
        <a:bodyPr/>
        <a:lstStyle/>
        <a:p>
          <a:endParaRPr lang="en-US"/>
        </a:p>
      </dgm:t>
    </dgm:pt>
    <dgm:pt modelId="{515F46B7-C851-4C84-8CDE-7CA840A9393A}" type="sibTrans" cxnId="{FC9D5066-1A31-45F9-9EA1-98300C677130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E5E1852E-3154-4361-AA42-8308DAA9FDD2}">
      <dgm:prSet/>
      <dgm:spPr/>
      <dgm:t>
        <a:bodyPr/>
        <a:lstStyle/>
        <a:p>
          <a:r>
            <a:rPr lang="uk-UA" dirty="0"/>
            <a:t>Помістіть тест-смужку у лунку, яка найближча до центру аналізатора;</a:t>
          </a:r>
          <a:endParaRPr lang="en-US" dirty="0"/>
        </a:p>
      </dgm:t>
    </dgm:pt>
    <dgm:pt modelId="{47398ACD-91F3-418C-9D5B-AD4B6557F61B}" type="parTrans" cxnId="{752DF0B9-915A-4F1B-9BD6-9CA6B78FA9BA}">
      <dgm:prSet/>
      <dgm:spPr/>
      <dgm:t>
        <a:bodyPr/>
        <a:lstStyle/>
        <a:p>
          <a:endParaRPr lang="en-US"/>
        </a:p>
      </dgm:t>
    </dgm:pt>
    <dgm:pt modelId="{4FE04A89-0678-4B2D-AC92-848D0D1A594B}" type="sibTrans" cxnId="{752DF0B9-915A-4F1B-9BD6-9CA6B78FA9BA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03645613-7651-4895-8C3E-9DCF158A66C7}">
      <dgm:prSet/>
      <dgm:spPr/>
      <dgm:t>
        <a:bodyPr/>
        <a:lstStyle/>
        <a:p>
          <a:r>
            <a:rPr lang="uk-UA" dirty="0"/>
            <a:t>Виберіть зручний режим тестування, та проведіть дослідження.</a:t>
          </a:r>
          <a:endParaRPr lang="en-US" dirty="0"/>
        </a:p>
      </dgm:t>
    </dgm:pt>
    <dgm:pt modelId="{2751AE99-EFBE-4AAC-ABE2-64971C909C35}" type="parTrans" cxnId="{00DB5B00-F759-47DF-AA52-4DA67504C135}">
      <dgm:prSet/>
      <dgm:spPr/>
      <dgm:t>
        <a:bodyPr/>
        <a:lstStyle/>
        <a:p>
          <a:endParaRPr lang="en-US"/>
        </a:p>
      </dgm:t>
    </dgm:pt>
    <dgm:pt modelId="{28D265E1-2265-4BCA-BC12-4A5739C84144}" type="sibTrans" cxnId="{00DB5B00-F759-47DF-AA52-4DA67504C135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A416D51B-778C-476D-A68C-9E02D36CA0F0}" type="pres">
      <dgm:prSet presAssocID="{406B4905-B578-401E-82BF-E849952BCA0C}" presName="Name0" presStyleCnt="0">
        <dgm:presLayoutVars>
          <dgm:animLvl val="lvl"/>
          <dgm:resizeHandles val="exact"/>
        </dgm:presLayoutVars>
      </dgm:prSet>
      <dgm:spPr/>
    </dgm:pt>
    <dgm:pt modelId="{009A8F13-4E49-4E7A-A1D1-3D2CB1CE32F7}" type="pres">
      <dgm:prSet presAssocID="{5D6655F4-6F0F-4460-ABA5-0CBC50E2302F}" presName="compositeNode" presStyleCnt="0">
        <dgm:presLayoutVars>
          <dgm:bulletEnabled val="1"/>
        </dgm:presLayoutVars>
      </dgm:prSet>
      <dgm:spPr/>
    </dgm:pt>
    <dgm:pt modelId="{EC56FE1D-B5A0-449E-894C-01356B826493}" type="pres">
      <dgm:prSet presAssocID="{5D6655F4-6F0F-4460-ABA5-0CBC50E2302F}" presName="bgRect" presStyleLbl="alignNode1" presStyleIdx="0" presStyleCnt="4"/>
      <dgm:spPr/>
    </dgm:pt>
    <dgm:pt modelId="{3194CC4B-E6DD-4AB9-B4F9-6AB3A72E636A}" type="pres">
      <dgm:prSet presAssocID="{30B3F973-BDB4-49F2-9CF6-36EA246BD59D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450E2603-B59F-455F-9C1B-4E568252C090}" type="pres">
      <dgm:prSet presAssocID="{5D6655F4-6F0F-4460-ABA5-0CBC50E2302F}" presName="nodeRect" presStyleLbl="alignNode1" presStyleIdx="0" presStyleCnt="4">
        <dgm:presLayoutVars>
          <dgm:bulletEnabled val="1"/>
        </dgm:presLayoutVars>
      </dgm:prSet>
      <dgm:spPr/>
    </dgm:pt>
    <dgm:pt modelId="{4109EE3F-7733-45E5-B3D9-D8A80595D9DC}" type="pres">
      <dgm:prSet presAssocID="{30B3F973-BDB4-49F2-9CF6-36EA246BD59D}" presName="sibTrans" presStyleCnt="0"/>
      <dgm:spPr/>
    </dgm:pt>
    <dgm:pt modelId="{F9F9978B-33F2-4AAB-BC64-30D7A61361AE}" type="pres">
      <dgm:prSet presAssocID="{976B50FA-A764-4529-8E1D-64DFE1921C62}" presName="compositeNode" presStyleCnt="0">
        <dgm:presLayoutVars>
          <dgm:bulletEnabled val="1"/>
        </dgm:presLayoutVars>
      </dgm:prSet>
      <dgm:spPr/>
    </dgm:pt>
    <dgm:pt modelId="{4B766F88-D2CD-4939-8ECE-79E6C5A60084}" type="pres">
      <dgm:prSet presAssocID="{976B50FA-A764-4529-8E1D-64DFE1921C62}" presName="bgRect" presStyleLbl="alignNode1" presStyleIdx="1" presStyleCnt="4" custLinFactNeighborX="-171" custLinFactNeighborY="-3016"/>
      <dgm:spPr/>
    </dgm:pt>
    <dgm:pt modelId="{1DC9B559-8A0D-403F-BDF4-4EEEAAAE8284}" type="pres">
      <dgm:prSet presAssocID="{515F46B7-C851-4C84-8CDE-7CA840A9393A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36255D79-6DE4-4AEB-95AB-BAC761AD5AEF}" type="pres">
      <dgm:prSet presAssocID="{976B50FA-A764-4529-8E1D-64DFE1921C62}" presName="nodeRect" presStyleLbl="alignNode1" presStyleIdx="1" presStyleCnt="4">
        <dgm:presLayoutVars>
          <dgm:bulletEnabled val="1"/>
        </dgm:presLayoutVars>
      </dgm:prSet>
      <dgm:spPr/>
    </dgm:pt>
    <dgm:pt modelId="{05762EE7-B244-42B4-A12A-B28B62DDFD55}" type="pres">
      <dgm:prSet presAssocID="{515F46B7-C851-4C84-8CDE-7CA840A9393A}" presName="sibTrans" presStyleCnt="0"/>
      <dgm:spPr/>
    </dgm:pt>
    <dgm:pt modelId="{A8B8F98A-EC83-4F31-BE94-743BA556BE7D}" type="pres">
      <dgm:prSet presAssocID="{E5E1852E-3154-4361-AA42-8308DAA9FDD2}" presName="compositeNode" presStyleCnt="0">
        <dgm:presLayoutVars>
          <dgm:bulletEnabled val="1"/>
        </dgm:presLayoutVars>
      </dgm:prSet>
      <dgm:spPr/>
    </dgm:pt>
    <dgm:pt modelId="{A176E6DA-D083-4A42-94B2-C00483F6D61E}" type="pres">
      <dgm:prSet presAssocID="{E5E1852E-3154-4361-AA42-8308DAA9FDD2}" presName="bgRect" presStyleLbl="alignNode1" presStyleIdx="2" presStyleCnt="4" custLinFactNeighborX="1410" custLinFactNeighborY="764"/>
      <dgm:spPr/>
    </dgm:pt>
    <dgm:pt modelId="{8078A3AF-93CD-47E0-AC82-91C5A0A60FC8}" type="pres">
      <dgm:prSet presAssocID="{4FE04A89-0678-4B2D-AC92-848D0D1A594B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9D06A2D6-3FBC-43B4-9827-C7A196F4146F}" type="pres">
      <dgm:prSet presAssocID="{E5E1852E-3154-4361-AA42-8308DAA9FDD2}" presName="nodeRect" presStyleLbl="alignNode1" presStyleIdx="2" presStyleCnt="4">
        <dgm:presLayoutVars>
          <dgm:bulletEnabled val="1"/>
        </dgm:presLayoutVars>
      </dgm:prSet>
      <dgm:spPr/>
    </dgm:pt>
    <dgm:pt modelId="{7D579CBA-9E23-4348-BE96-954ACD88059E}" type="pres">
      <dgm:prSet presAssocID="{4FE04A89-0678-4B2D-AC92-848D0D1A594B}" presName="sibTrans" presStyleCnt="0"/>
      <dgm:spPr/>
    </dgm:pt>
    <dgm:pt modelId="{5EA1A464-40A3-460F-A530-6EECC1B36261}" type="pres">
      <dgm:prSet presAssocID="{03645613-7651-4895-8C3E-9DCF158A66C7}" presName="compositeNode" presStyleCnt="0">
        <dgm:presLayoutVars>
          <dgm:bulletEnabled val="1"/>
        </dgm:presLayoutVars>
      </dgm:prSet>
      <dgm:spPr/>
    </dgm:pt>
    <dgm:pt modelId="{5C2B7579-93F4-46E1-9743-4D85CCC76F9C}" type="pres">
      <dgm:prSet presAssocID="{03645613-7651-4895-8C3E-9DCF158A66C7}" presName="bgRect" presStyleLbl="alignNode1" presStyleIdx="3" presStyleCnt="4" custLinFactNeighborX="2358" custLinFactNeighborY="764"/>
      <dgm:spPr/>
    </dgm:pt>
    <dgm:pt modelId="{E2F72880-7E7A-4FB5-94EE-66B62CCE894F}" type="pres">
      <dgm:prSet presAssocID="{28D265E1-2265-4BCA-BC12-4A5739C8414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4B962CF0-9C95-4FFA-9B70-D3DAFF817CFA}" type="pres">
      <dgm:prSet presAssocID="{03645613-7651-4895-8C3E-9DCF158A66C7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00DB5B00-F759-47DF-AA52-4DA67504C135}" srcId="{406B4905-B578-401E-82BF-E849952BCA0C}" destId="{03645613-7651-4895-8C3E-9DCF158A66C7}" srcOrd="3" destOrd="0" parTransId="{2751AE99-EFBE-4AAC-ABE2-64971C909C35}" sibTransId="{28D265E1-2265-4BCA-BC12-4A5739C84144}"/>
    <dgm:cxn modelId="{7214E611-7215-4D74-A744-B31308740CD9}" type="presOf" srcId="{03645613-7651-4895-8C3E-9DCF158A66C7}" destId="{4B962CF0-9C95-4FFA-9B70-D3DAFF817CFA}" srcOrd="1" destOrd="0" presId="urn:microsoft.com/office/officeart/2016/7/layout/LinearBlockProcessNumbered"/>
    <dgm:cxn modelId="{CBB90220-39DF-4FF7-89B6-17F20E8A3310}" type="presOf" srcId="{4FE04A89-0678-4B2D-AC92-848D0D1A594B}" destId="{8078A3AF-93CD-47E0-AC82-91C5A0A60FC8}" srcOrd="0" destOrd="0" presId="urn:microsoft.com/office/officeart/2016/7/layout/LinearBlockProcessNumbered"/>
    <dgm:cxn modelId="{8EE43F2D-EB18-426F-AC11-37EBC62DBD40}" type="presOf" srcId="{E5E1852E-3154-4361-AA42-8308DAA9FDD2}" destId="{A176E6DA-D083-4A42-94B2-C00483F6D61E}" srcOrd="0" destOrd="0" presId="urn:microsoft.com/office/officeart/2016/7/layout/LinearBlockProcessNumbered"/>
    <dgm:cxn modelId="{07F15B5B-E19E-4002-9957-F5DA9370F4DF}" type="presOf" srcId="{515F46B7-C851-4C84-8CDE-7CA840A9393A}" destId="{1DC9B559-8A0D-403F-BDF4-4EEEAAAE8284}" srcOrd="0" destOrd="0" presId="urn:microsoft.com/office/officeart/2016/7/layout/LinearBlockProcessNumbered"/>
    <dgm:cxn modelId="{E4D2E341-6C98-46FC-9348-119B1EEE4E90}" type="presOf" srcId="{976B50FA-A764-4529-8E1D-64DFE1921C62}" destId="{4B766F88-D2CD-4939-8ECE-79E6C5A60084}" srcOrd="0" destOrd="0" presId="urn:microsoft.com/office/officeart/2016/7/layout/LinearBlockProcessNumbered"/>
    <dgm:cxn modelId="{06F50A62-7860-43C2-A5E2-A19920266E3F}" type="presOf" srcId="{30B3F973-BDB4-49F2-9CF6-36EA246BD59D}" destId="{3194CC4B-E6DD-4AB9-B4F9-6AB3A72E636A}" srcOrd="0" destOrd="0" presId="urn:microsoft.com/office/officeart/2016/7/layout/LinearBlockProcessNumbered"/>
    <dgm:cxn modelId="{FC9D5066-1A31-45F9-9EA1-98300C677130}" srcId="{406B4905-B578-401E-82BF-E849952BCA0C}" destId="{976B50FA-A764-4529-8E1D-64DFE1921C62}" srcOrd="1" destOrd="0" parTransId="{5351EFE1-D3AC-4149-BFB3-5AC7DAA79540}" sibTransId="{515F46B7-C851-4C84-8CDE-7CA840A9393A}"/>
    <dgm:cxn modelId="{871E5766-F733-4611-BF46-DFEDCD6C341A}" type="presOf" srcId="{5D6655F4-6F0F-4460-ABA5-0CBC50E2302F}" destId="{450E2603-B59F-455F-9C1B-4E568252C090}" srcOrd="1" destOrd="0" presId="urn:microsoft.com/office/officeart/2016/7/layout/LinearBlockProcessNumbered"/>
    <dgm:cxn modelId="{A75EF14E-59DD-47E4-8D08-279EBC6FAFBD}" type="presOf" srcId="{406B4905-B578-401E-82BF-E849952BCA0C}" destId="{A416D51B-778C-476D-A68C-9E02D36CA0F0}" srcOrd="0" destOrd="0" presId="urn:microsoft.com/office/officeart/2016/7/layout/LinearBlockProcessNumbered"/>
    <dgm:cxn modelId="{B500C18C-C213-432C-A2EC-C6C0E34C5AC2}" type="presOf" srcId="{976B50FA-A764-4529-8E1D-64DFE1921C62}" destId="{36255D79-6DE4-4AEB-95AB-BAC761AD5AEF}" srcOrd="1" destOrd="0" presId="urn:microsoft.com/office/officeart/2016/7/layout/LinearBlockProcessNumbered"/>
    <dgm:cxn modelId="{9273C18D-7CEE-4A36-8EBD-250164E1CDE5}" srcId="{406B4905-B578-401E-82BF-E849952BCA0C}" destId="{5D6655F4-6F0F-4460-ABA5-0CBC50E2302F}" srcOrd="0" destOrd="0" parTransId="{CCE0C39F-BED1-4965-BACC-7ED13FC77784}" sibTransId="{30B3F973-BDB4-49F2-9CF6-36EA246BD59D}"/>
    <dgm:cxn modelId="{752DF0B9-915A-4F1B-9BD6-9CA6B78FA9BA}" srcId="{406B4905-B578-401E-82BF-E849952BCA0C}" destId="{E5E1852E-3154-4361-AA42-8308DAA9FDD2}" srcOrd="2" destOrd="0" parTransId="{47398ACD-91F3-418C-9D5B-AD4B6557F61B}" sibTransId="{4FE04A89-0678-4B2D-AC92-848D0D1A594B}"/>
    <dgm:cxn modelId="{BD9BD1CA-DA5A-48EF-A133-B782F07F4F8E}" type="presOf" srcId="{28D265E1-2265-4BCA-BC12-4A5739C84144}" destId="{E2F72880-7E7A-4FB5-94EE-66B62CCE894F}" srcOrd="0" destOrd="0" presId="urn:microsoft.com/office/officeart/2016/7/layout/LinearBlockProcessNumbered"/>
    <dgm:cxn modelId="{510E8EEE-D241-4785-AF7E-8A5A47269F6F}" type="presOf" srcId="{E5E1852E-3154-4361-AA42-8308DAA9FDD2}" destId="{9D06A2D6-3FBC-43B4-9827-C7A196F4146F}" srcOrd="1" destOrd="0" presId="urn:microsoft.com/office/officeart/2016/7/layout/LinearBlockProcessNumbered"/>
    <dgm:cxn modelId="{E7DD64F0-93C4-48F1-8DE2-7509C908B8FE}" type="presOf" srcId="{5D6655F4-6F0F-4460-ABA5-0CBC50E2302F}" destId="{EC56FE1D-B5A0-449E-894C-01356B826493}" srcOrd="0" destOrd="0" presId="urn:microsoft.com/office/officeart/2016/7/layout/LinearBlockProcessNumbered"/>
    <dgm:cxn modelId="{A810FFFC-49E6-4937-BFCE-ED05DD603A00}" type="presOf" srcId="{03645613-7651-4895-8C3E-9DCF158A66C7}" destId="{5C2B7579-93F4-46E1-9743-4D85CCC76F9C}" srcOrd="0" destOrd="0" presId="urn:microsoft.com/office/officeart/2016/7/layout/LinearBlockProcessNumbered"/>
    <dgm:cxn modelId="{33A9EFD1-C338-4782-AD6F-3BF7B58A3931}" type="presParOf" srcId="{A416D51B-778C-476D-A68C-9E02D36CA0F0}" destId="{009A8F13-4E49-4E7A-A1D1-3D2CB1CE32F7}" srcOrd="0" destOrd="0" presId="urn:microsoft.com/office/officeart/2016/7/layout/LinearBlockProcessNumbered"/>
    <dgm:cxn modelId="{6DCEF773-C0DB-4AAC-BC34-F782EB5033C3}" type="presParOf" srcId="{009A8F13-4E49-4E7A-A1D1-3D2CB1CE32F7}" destId="{EC56FE1D-B5A0-449E-894C-01356B826493}" srcOrd="0" destOrd="0" presId="urn:microsoft.com/office/officeart/2016/7/layout/LinearBlockProcessNumbered"/>
    <dgm:cxn modelId="{9014035E-36C6-4647-9522-CC11D47B9224}" type="presParOf" srcId="{009A8F13-4E49-4E7A-A1D1-3D2CB1CE32F7}" destId="{3194CC4B-E6DD-4AB9-B4F9-6AB3A72E636A}" srcOrd="1" destOrd="0" presId="urn:microsoft.com/office/officeart/2016/7/layout/LinearBlockProcessNumbered"/>
    <dgm:cxn modelId="{182BC3CF-2994-49E4-8936-F89D686D86B8}" type="presParOf" srcId="{009A8F13-4E49-4E7A-A1D1-3D2CB1CE32F7}" destId="{450E2603-B59F-455F-9C1B-4E568252C090}" srcOrd="2" destOrd="0" presId="urn:microsoft.com/office/officeart/2016/7/layout/LinearBlockProcessNumbered"/>
    <dgm:cxn modelId="{08702B1C-DA4B-4AB7-9453-4E1338B2D601}" type="presParOf" srcId="{A416D51B-778C-476D-A68C-9E02D36CA0F0}" destId="{4109EE3F-7733-45E5-B3D9-D8A80595D9DC}" srcOrd="1" destOrd="0" presId="urn:microsoft.com/office/officeart/2016/7/layout/LinearBlockProcessNumbered"/>
    <dgm:cxn modelId="{268C1FE1-E83B-4720-8A0A-F31313EA83DB}" type="presParOf" srcId="{A416D51B-778C-476D-A68C-9E02D36CA0F0}" destId="{F9F9978B-33F2-4AAB-BC64-30D7A61361AE}" srcOrd="2" destOrd="0" presId="urn:microsoft.com/office/officeart/2016/7/layout/LinearBlockProcessNumbered"/>
    <dgm:cxn modelId="{AE16795B-2B2E-4D32-ABA9-F5552037E01E}" type="presParOf" srcId="{F9F9978B-33F2-4AAB-BC64-30D7A61361AE}" destId="{4B766F88-D2CD-4939-8ECE-79E6C5A60084}" srcOrd="0" destOrd="0" presId="urn:microsoft.com/office/officeart/2016/7/layout/LinearBlockProcessNumbered"/>
    <dgm:cxn modelId="{44CA831B-12F6-40F7-9C3B-FC50D97DC24C}" type="presParOf" srcId="{F9F9978B-33F2-4AAB-BC64-30D7A61361AE}" destId="{1DC9B559-8A0D-403F-BDF4-4EEEAAAE8284}" srcOrd="1" destOrd="0" presId="urn:microsoft.com/office/officeart/2016/7/layout/LinearBlockProcessNumbered"/>
    <dgm:cxn modelId="{C06B8AC9-A947-40DF-87FD-6A4D91138325}" type="presParOf" srcId="{F9F9978B-33F2-4AAB-BC64-30D7A61361AE}" destId="{36255D79-6DE4-4AEB-95AB-BAC761AD5AEF}" srcOrd="2" destOrd="0" presId="urn:microsoft.com/office/officeart/2016/7/layout/LinearBlockProcessNumbered"/>
    <dgm:cxn modelId="{346B1EE4-849A-40D2-9D51-164843C1D30C}" type="presParOf" srcId="{A416D51B-778C-476D-A68C-9E02D36CA0F0}" destId="{05762EE7-B244-42B4-A12A-B28B62DDFD55}" srcOrd="3" destOrd="0" presId="urn:microsoft.com/office/officeart/2016/7/layout/LinearBlockProcessNumbered"/>
    <dgm:cxn modelId="{A7F48A91-AEEC-4EF5-BB49-22C43661ED9A}" type="presParOf" srcId="{A416D51B-778C-476D-A68C-9E02D36CA0F0}" destId="{A8B8F98A-EC83-4F31-BE94-743BA556BE7D}" srcOrd="4" destOrd="0" presId="urn:microsoft.com/office/officeart/2016/7/layout/LinearBlockProcessNumbered"/>
    <dgm:cxn modelId="{5E5F7AEF-C323-488F-B5F2-A22DF000D1CC}" type="presParOf" srcId="{A8B8F98A-EC83-4F31-BE94-743BA556BE7D}" destId="{A176E6DA-D083-4A42-94B2-C00483F6D61E}" srcOrd="0" destOrd="0" presId="urn:microsoft.com/office/officeart/2016/7/layout/LinearBlockProcessNumbered"/>
    <dgm:cxn modelId="{4FC8A068-F71A-4EBB-87C7-6E06FE3C010C}" type="presParOf" srcId="{A8B8F98A-EC83-4F31-BE94-743BA556BE7D}" destId="{8078A3AF-93CD-47E0-AC82-91C5A0A60FC8}" srcOrd="1" destOrd="0" presId="urn:microsoft.com/office/officeart/2016/7/layout/LinearBlockProcessNumbered"/>
    <dgm:cxn modelId="{FCA2A97B-28B4-4A3C-826B-F98C20F143D1}" type="presParOf" srcId="{A8B8F98A-EC83-4F31-BE94-743BA556BE7D}" destId="{9D06A2D6-3FBC-43B4-9827-C7A196F4146F}" srcOrd="2" destOrd="0" presId="urn:microsoft.com/office/officeart/2016/7/layout/LinearBlockProcessNumbered"/>
    <dgm:cxn modelId="{E43CD64B-BC29-44B7-A9A9-63E0E481CAF2}" type="presParOf" srcId="{A416D51B-778C-476D-A68C-9E02D36CA0F0}" destId="{7D579CBA-9E23-4348-BE96-954ACD88059E}" srcOrd="5" destOrd="0" presId="urn:microsoft.com/office/officeart/2016/7/layout/LinearBlockProcessNumbered"/>
    <dgm:cxn modelId="{F7718639-A4A9-46A7-A880-8E9D6FC85BCE}" type="presParOf" srcId="{A416D51B-778C-476D-A68C-9E02D36CA0F0}" destId="{5EA1A464-40A3-460F-A530-6EECC1B36261}" srcOrd="6" destOrd="0" presId="urn:microsoft.com/office/officeart/2016/7/layout/LinearBlockProcessNumbered"/>
    <dgm:cxn modelId="{0F83A718-CE7C-46E8-BC20-F41431F39293}" type="presParOf" srcId="{5EA1A464-40A3-460F-A530-6EECC1B36261}" destId="{5C2B7579-93F4-46E1-9743-4D85CCC76F9C}" srcOrd="0" destOrd="0" presId="urn:microsoft.com/office/officeart/2016/7/layout/LinearBlockProcessNumbered"/>
    <dgm:cxn modelId="{54C28695-995A-4980-B0A2-5045043B30EA}" type="presParOf" srcId="{5EA1A464-40A3-460F-A530-6EECC1B36261}" destId="{E2F72880-7E7A-4FB5-94EE-66B62CCE894F}" srcOrd="1" destOrd="0" presId="urn:microsoft.com/office/officeart/2016/7/layout/LinearBlockProcessNumbered"/>
    <dgm:cxn modelId="{B9833DD1-237C-41A0-BD96-0FBF8E83C666}" type="presParOf" srcId="{5EA1A464-40A3-460F-A530-6EECC1B36261}" destId="{4B962CF0-9C95-4FFA-9B70-D3DAFF817CF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6FE1D-B5A0-449E-894C-01356B826493}">
      <dsp:nvSpPr>
        <dsp:cNvPr id="0" name=""/>
        <dsp:cNvSpPr/>
      </dsp:nvSpPr>
      <dsp:spPr>
        <a:xfrm>
          <a:off x="229" y="0"/>
          <a:ext cx="2769779" cy="17964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593" tIns="0" rIns="27359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600" kern="1200" dirty="0"/>
            <a:t>Дістаньте смужку з контейнеру, та щільно закрийте його кришкою;</a:t>
          </a:r>
          <a:endParaRPr lang="en-US" sz="1600" kern="1200" dirty="0"/>
        </a:p>
      </dsp:txBody>
      <dsp:txXfrm>
        <a:off x="229" y="718564"/>
        <a:ext cx="2769779" cy="1077846"/>
      </dsp:txXfrm>
    </dsp:sp>
    <dsp:sp modelId="{3194CC4B-E6DD-4AB9-B4F9-6AB3A72E636A}">
      <dsp:nvSpPr>
        <dsp:cNvPr id="0" name=""/>
        <dsp:cNvSpPr/>
      </dsp:nvSpPr>
      <dsp:spPr>
        <a:xfrm>
          <a:off x="229" y="0"/>
          <a:ext cx="2769779" cy="718564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593" tIns="165100" rIns="273593" bIns="16510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01</a:t>
          </a:r>
        </a:p>
      </dsp:txBody>
      <dsp:txXfrm>
        <a:off x="229" y="0"/>
        <a:ext cx="2769779" cy="718564"/>
      </dsp:txXfrm>
    </dsp:sp>
    <dsp:sp modelId="{4B766F88-D2CD-4939-8ECE-79E6C5A60084}">
      <dsp:nvSpPr>
        <dsp:cNvPr id="0" name=""/>
        <dsp:cNvSpPr/>
      </dsp:nvSpPr>
      <dsp:spPr>
        <a:xfrm>
          <a:off x="2986855" y="0"/>
          <a:ext cx="2769779" cy="17964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593" tIns="0" rIns="273593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kern="1200" dirty="0"/>
            <a:t>Помістіть смужку в сечу не більше ніж на 2 с. Проведіть ребром тест-смужки по краю ємності, щоб позбутись залишків сечі;</a:t>
          </a:r>
          <a:endParaRPr lang="en-US" sz="1400" kern="1200" dirty="0"/>
        </a:p>
      </dsp:txBody>
      <dsp:txXfrm>
        <a:off x="2986855" y="718564"/>
        <a:ext cx="2769779" cy="1077846"/>
      </dsp:txXfrm>
    </dsp:sp>
    <dsp:sp modelId="{1DC9B559-8A0D-403F-BDF4-4EEEAAAE8284}">
      <dsp:nvSpPr>
        <dsp:cNvPr id="0" name=""/>
        <dsp:cNvSpPr/>
      </dsp:nvSpPr>
      <dsp:spPr>
        <a:xfrm>
          <a:off x="2991591" y="0"/>
          <a:ext cx="2769779" cy="718564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593" tIns="165100" rIns="273593" bIns="16510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02</a:t>
          </a:r>
        </a:p>
      </dsp:txBody>
      <dsp:txXfrm>
        <a:off x="2991591" y="0"/>
        <a:ext cx="2769779" cy="718564"/>
      </dsp:txXfrm>
    </dsp:sp>
    <dsp:sp modelId="{A176E6DA-D083-4A42-94B2-C00483F6D61E}">
      <dsp:nvSpPr>
        <dsp:cNvPr id="0" name=""/>
        <dsp:cNvSpPr/>
      </dsp:nvSpPr>
      <dsp:spPr>
        <a:xfrm>
          <a:off x="6022007" y="0"/>
          <a:ext cx="2769779" cy="17964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593" tIns="0" rIns="273593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700" kern="1200" dirty="0"/>
            <a:t>Помістіть тест-смужку у лунку, яка найближча до центру аналізатора;</a:t>
          </a:r>
          <a:endParaRPr lang="en-US" sz="1700" kern="1200" dirty="0"/>
        </a:p>
      </dsp:txBody>
      <dsp:txXfrm>
        <a:off x="6022007" y="718564"/>
        <a:ext cx="2769779" cy="1077846"/>
      </dsp:txXfrm>
    </dsp:sp>
    <dsp:sp modelId="{8078A3AF-93CD-47E0-AC82-91C5A0A60FC8}">
      <dsp:nvSpPr>
        <dsp:cNvPr id="0" name=""/>
        <dsp:cNvSpPr/>
      </dsp:nvSpPr>
      <dsp:spPr>
        <a:xfrm>
          <a:off x="5982953" y="0"/>
          <a:ext cx="2769779" cy="718564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593" tIns="165100" rIns="273593" bIns="16510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03</a:t>
          </a:r>
        </a:p>
      </dsp:txBody>
      <dsp:txXfrm>
        <a:off x="5982953" y="0"/>
        <a:ext cx="2769779" cy="718564"/>
      </dsp:txXfrm>
    </dsp:sp>
    <dsp:sp modelId="{5C2B7579-93F4-46E1-9743-4D85CCC76F9C}">
      <dsp:nvSpPr>
        <dsp:cNvPr id="0" name=""/>
        <dsp:cNvSpPr/>
      </dsp:nvSpPr>
      <dsp:spPr>
        <a:xfrm>
          <a:off x="8974545" y="0"/>
          <a:ext cx="2769779" cy="17964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593" tIns="0" rIns="273593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700" kern="1200" dirty="0"/>
            <a:t>Виберіть зручний режим тестування, та проведіть дослідження.</a:t>
          </a:r>
          <a:endParaRPr lang="en-US" sz="1700" kern="1200" dirty="0"/>
        </a:p>
      </dsp:txBody>
      <dsp:txXfrm>
        <a:off x="8974545" y="718564"/>
        <a:ext cx="2769779" cy="1077846"/>
      </dsp:txXfrm>
    </dsp:sp>
    <dsp:sp modelId="{E2F72880-7E7A-4FB5-94EE-66B62CCE894F}">
      <dsp:nvSpPr>
        <dsp:cNvPr id="0" name=""/>
        <dsp:cNvSpPr/>
      </dsp:nvSpPr>
      <dsp:spPr>
        <a:xfrm>
          <a:off x="8974315" y="0"/>
          <a:ext cx="2769779" cy="718564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593" tIns="165100" rIns="273593" bIns="16510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04</a:t>
          </a:r>
        </a:p>
      </dsp:txBody>
      <dsp:txXfrm>
        <a:off x="8974315" y="0"/>
        <a:ext cx="2769779" cy="718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CC461-B5AD-42DB-BEB1-4BCBF74183B2}" type="datetimeFigureOut">
              <a:rPr lang="ru-RU" smtClean="0"/>
              <a:t>21.07.2025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97B55-5635-437B-9049-E2277CDD82C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262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25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506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89088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44700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1900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59100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16300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73500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127DAF-8DA0-4AF3-97B2-D6946B8C4F38}" type="slidenum">
              <a:rPr lang="ru-RU" altLang="uk-UA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</a:t>
            </a:fld>
            <a:endParaRPr lang="ru-RU" altLang="uk-UA" sz="1300">
              <a:solidFill>
                <a:srgbClr val="000000"/>
              </a:solidFill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uk-UA" altLang="uk-U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82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F78A07-93B4-4D57-AECF-D075DB7EE7A1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0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787B6A-7698-462E-98DE-E6C0E6295CA0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016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187E00-3202-4D81-8B8E-AC73D5B79289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477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AC5522-E3DA-4BF8-B8A5-3CA2EC049AA5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11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41" y="-381000"/>
            <a:ext cx="7736378" cy="5267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Рисунок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50" y="1339644"/>
            <a:ext cx="3803700" cy="2241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678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360" y="0"/>
            <a:ext cx="11521280" cy="1143000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44000" y="1388773"/>
            <a:ext cx="3600000" cy="4525963"/>
          </a:xfr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867"/>
            </a:lvl2pPr>
            <a:lvl3pPr marL="1219170" indent="0">
              <a:buNone/>
              <a:defRPr sz="1867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uk-UA" dirty="0"/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3696000" y="1208753"/>
            <a:ext cx="48000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4673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0D4EC-26C6-4DC5-AFC8-78A57A136537}" type="slidenum">
              <a:rPr kumimoji="0" lang="uk-UA" sz="133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uk-UA" sz="133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021" y="6356676"/>
            <a:ext cx="986620" cy="3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Объект 2"/>
          <p:cNvSpPr>
            <a:spLocks noGrp="1"/>
          </p:cNvSpPr>
          <p:nvPr>
            <p:ph idx="10"/>
          </p:nvPr>
        </p:nvSpPr>
        <p:spPr>
          <a:xfrm>
            <a:off x="348000" y="1388773"/>
            <a:ext cx="3600000" cy="4525963"/>
          </a:xfr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867"/>
            </a:lvl2pPr>
            <a:lvl3pPr marL="1219170" indent="0">
              <a:buNone/>
              <a:defRPr sz="1867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uk-UA" dirty="0"/>
          </a:p>
        </p:txBody>
      </p:sp>
      <p:sp>
        <p:nvSpPr>
          <p:cNvPr id="18" name="Объект 2"/>
          <p:cNvSpPr>
            <a:spLocks noGrp="1"/>
          </p:cNvSpPr>
          <p:nvPr>
            <p:ph idx="11"/>
          </p:nvPr>
        </p:nvSpPr>
        <p:spPr>
          <a:xfrm>
            <a:off x="4296000" y="1388773"/>
            <a:ext cx="3600000" cy="4525963"/>
          </a:xfr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867"/>
            </a:lvl2pPr>
            <a:lvl3pPr marL="1219170" indent="0">
              <a:buNone/>
              <a:defRPr sz="1867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9896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79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96A41A-1403-4043-A2BE-C23956BD363A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918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EC6C1F-E58F-4535-BB9B-704B92533FB2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944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7A670E-04A2-44CA-B454-347B0CBECE10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519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85A81F-A588-4807-9F8A-352B4AB57C95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583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88B206-F00E-40BA-B3C5-F98FE57D9FE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63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‹№›</a:t>
            </a:fld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551" y="5598646"/>
            <a:ext cx="1325880" cy="7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867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454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‹№›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0" y="5435846"/>
            <a:ext cx="1325880" cy="7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29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69" r:id="rId12"/>
    <p:sldLayoutId id="2147483674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fZbp-x7sW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0" name="Rectangle 5139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782908-A2E7-40EC-694A-DD98D7C319D2}"/>
              </a:ext>
            </a:extLst>
          </p:cNvPr>
          <p:cNvSpPr txBox="1"/>
          <p:nvPr/>
        </p:nvSpPr>
        <p:spPr>
          <a:xfrm>
            <a:off x="793863" y="4605822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uk-UA" sz="4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  <a:ea typeface="+mj-ea"/>
                <a:cs typeface="Aharoni" panose="02010803020104030203" pitchFamily="2" charset="-79"/>
              </a:rPr>
              <a:t>Аналізатор сечі </a:t>
            </a:r>
            <a:r>
              <a:rPr lang="en-US" sz="4400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CITOLabReader</a:t>
            </a:r>
            <a:r>
              <a:rPr lang="en-US" sz="4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300</a:t>
            </a:r>
          </a:p>
        </p:txBody>
      </p:sp>
      <p:sp>
        <p:nvSpPr>
          <p:cNvPr id="5142" name="Rectangle 5141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2872" y="1455894"/>
            <a:ext cx="3312785" cy="197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4" name="Rectangle 5143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46" name="Straight Connector 5145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TextBox 1"/>
          <p:cNvSpPr txBox="1"/>
          <p:nvPr/>
        </p:nvSpPr>
        <p:spPr>
          <a:xfrm>
            <a:off x="191589" y="2159726"/>
            <a:ext cx="1454331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uk-UA" dirty="0"/>
          </a:p>
        </p:txBody>
      </p:sp>
      <p:sp>
        <p:nvSpPr>
          <p:cNvPr id="4" name="AutoShape 6" descr="ICEN Medical Analyzer For Clinical Test Rapid Analytical Instruments 1100  Dry Fluorescence Immunoassay - China Hba1c Analyzer, Immunofluorescence  Quantitative Analyzer | Made-in-China.com">
            <a:extLst>
              <a:ext uri="{FF2B5EF4-FFF2-40B4-BE49-F238E27FC236}">
                <a16:creationId xmlns:a16="http://schemas.microsoft.com/office/drawing/2014/main" id="{DBFE016B-3FC5-B6AF-7534-33C189F772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1026" name="Picture 2" descr="Аналізатор сечі CITOLAB Reader 300 (Південна Корея)">
            <a:extLst>
              <a:ext uri="{FF2B5EF4-FFF2-40B4-BE49-F238E27FC236}">
                <a16:creationId xmlns:a16="http://schemas.microsoft.com/office/drawing/2014/main" id="{9DD257B0-83F0-3A98-2DE1-DC385D0B7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1" r="14258"/>
          <a:stretch/>
        </p:blipFill>
        <p:spPr bwMode="auto">
          <a:xfrm>
            <a:off x="474645" y="769823"/>
            <a:ext cx="3602251" cy="348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4B47D0B-4F22-B83F-7D2E-0ED70BB15E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" t="4885" r="7017" b="4741"/>
          <a:stretch/>
        </p:blipFill>
        <p:spPr bwMode="auto">
          <a:xfrm>
            <a:off x="8115106" y="886968"/>
            <a:ext cx="3916001" cy="31749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C4262F-4C29-FF22-9EBE-28E8862EB56D}"/>
              </a:ext>
            </a:extLst>
          </p:cNvPr>
          <p:cNvSpPr txBox="1"/>
          <p:nvPr/>
        </p:nvSpPr>
        <p:spPr>
          <a:xfrm>
            <a:off x="474645" y="4926711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uk-UA" sz="2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  <a:ea typeface="+mj-ea"/>
                <a:cs typeface="Aharoni" panose="02010803020104030203" pitchFamily="2" charset="-79"/>
              </a:rPr>
              <a:t>Шлапак Інна, спеціаліст з лабораторної діагностики</a:t>
            </a:r>
            <a:endParaRPr lang="en-US" sz="2000" spc="-5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79124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60BE5-5843-3B03-5CA6-7F8F7719B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3741" y="583902"/>
            <a:ext cx="10058400" cy="1120064"/>
          </a:xfrm>
        </p:spPr>
        <p:txBody>
          <a:bodyPr/>
          <a:lstStyle/>
          <a:p>
            <a:pPr algn="ctr"/>
            <a:r>
              <a:rPr 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Головні переваги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FE540C8-5968-6E49-DB60-BD8107E13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006" y="1703966"/>
            <a:ext cx="5716907" cy="5163756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uk-UA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Швидкий у використанні. Результат готовий вже за 60-90 с;</a:t>
            </a:r>
            <a:endParaRPr lang="uk-UA" sz="16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uk-UA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Три режими тестування для будь-якого рівня завантаженості лабораторії: </a:t>
            </a:r>
            <a:r>
              <a:rPr lang="uk-UA" sz="16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звичайний, один за одним, швидкий;</a:t>
            </a:r>
            <a:endParaRPr lang="uk-UA" sz="16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uk-UA" sz="16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Одночасне проведення дослідження 10 пацієнтам протягом 60-90 с;</a:t>
            </a:r>
            <a:endParaRPr lang="uk-UA" sz="16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uk-UA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Автоматичне розпізнавання тест-касети; </a:t>
            </a:r>
            <a:endParaRPr lang="uk-UA" sz="16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uk-UA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Вбудований </a:t>
            </a:r>
            <a:r>
              <a:rPr lang="uk-UA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термопринтер</a:t>
            </a:r>
            <a:r>
              <a:rPr lang="uk-UA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з можливістю автоматичного друку;</a:t>
            </a:r>
            <a:endParaRPr lang="uk-UA" sz="16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uk-UA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Можливість фіксації каламутності та кольору;</a:t>
            </a:r>
            <a:endParaRPr lang="uk-UA" sz="16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uk-UA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Тест-системи зберігаються за кімнатної температури; </a:t>
            </a:r>
            <a:endParaRPr lang="uk-UA" sz="16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uk-UA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До кожної тест-системи компанією додається необхідна кількість </a:t>
            </a:r>
            <a:r>
              <a:rPr lang="uk-UA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термопаперу</a:t>
            </a:r>
            <a:r>
              <a:rPr lang="uk-UA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endParaRPr lang="uk-UA" sz="16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uk-UA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Можливість під’єднання до ЛІС.</a:t>
            </a:r>
            <a:endParaRPr lang="uk-UA" sz="16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pic>
        <p:nvPicPr>
          <p:cNvPr id="4" name="Рисунок 3" descr="Зображення, що містить текст, електроніка, у приміщенні, Медичне обладнання&#10;&#10;Автоматично згенерований опис">
            <a:extLst>
              <a:ext uri="{FF2B5EF4-FFF2-40B4-BE49-F238E27FC236}">
                <a16:creationId xmlns:a16="http://schemas.microsoft.com/office/drawing/2014/main" id="{D64E55A7-63D6-ED40-1428-4B89E2243D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8" t="8868" r="7750" b="5976"/>
          <a:stretch/>
        </p:blipFill>
        <p:spPr bwMode="auto">
          <a:xfrm>
            <a:off x="7014004" y="270731"/>
            <a:ext cx="4889240" cy="35878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8" name="Таблиця 7">
            <a:extLst>
              <a:ext uri="{FF2B5EF4-FFF2-40B4-BE49-F238E27FC236}">
                <a16:creationId xmlns:a16="http://schemas.microsoft.com/office/drawing/2014/main" id="{B109705D-7687-CB19-42C8-F8437621F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781018"/>
              </p:ext>
            </p:extLst>
          </p:nvPr>
        </p:nvGraphicFramePr>
        <p:xfrm>
          <a:off x="6856693" y="4480040"/>
          <a:ext cx="5203864" cy="9570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40191">
                  <a:extLst>
                    <a:ext uri="{9D8B030D-6E8A-4147-A177-3AD203B41FA5}">
                      <a16:colId xmlns:a16="http://schemas.microsoft.com/office/drawing/2014/main" val="2963060483"/>
                    </a:ext>
                  </a:extLst>
                </a:gridCol>
                <a:gridCol w="2563673">
                  <a:extLst>
                    <a:ext uri="{9D8B030D-6E8A-4147-A177-3AD203B41FA5}">
                      <a16:colId xmlns:a16="http://schemas.microsoft.com/office/drawing/2014/main" val="11340137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uk-UA" sz="1200" kern="100">
                          <a:effectLst/>
                        </a:rPr>
                        <a:t>Опис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Посилання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7967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uk-UA" sz="1200" kern="100" dirty="0">
                          <a:effectLst/>
                        </a:rPr>
                        <a:t>Запуск та експлуатація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u="sng" kern="100">
                          <a:effectLst/>
                          <a:hlinkClick r:id="rId3"/>
                        </a:rPr>
                        <a:t>https://youtu.be/XfZbp-x7sWs</a:t>
                      </a:r>
                      <a:r>
                        <a:rPr lang="uk-UA" sz="1200" kern="100">
                          <a:effectLst/>
                        </a:rPr>
                        <a:t> (посилання є в телеграм каналі)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4564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uk-UA" sz="1200" kern="100">
                          <a:effectLst/>
                        </a:rPr>
                        <a:t>СОП CITOLAB READER 300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Додано в СРМ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317912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615398D-A754-0D00-4F17-EB542604116D}"/>
              </a:ext>
            </a:extLst>
          </p:cNvPr>
          <p:cNvSpPr txBox="1"/>
          <p:nvPr/>
        </p:nvSpPr>
        <p:spPr>
          <a:xfrm>
            <a:off x="7154988" y="4014903"/>
            <a:ext cx="46072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4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Посилання на додатковий матеріал для ознайомлення з аналізатором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CITOLAB READER 300</a:t>
            </a:r>
            <a:endParaRPr lang="uk-UA" sz="1400" dirty="0"/>
          </a:p>
        </p:txBody>
      </p:sp>
    </p:spTree>
    <p:extLst>
      <p:ext uri="{BB962C8B-B14F-4D97-AF65-F5344CB8AC3E}">
        <p14:creationId xmlns:p14="http://schemas.microsoft.com/office/powerpoint/2010/main" val="3248581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cxnSp>
        <p:nvCxnSpPr>
          <p:cNvPr id="8203" name="Straight Connector 8202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Отворените образовни ресурси се алатка за дополнителни знаења и информации  во образовниот процес - Академик">
            <a:extLst>
              <a:ext uri="{FF2B5EF4-FFF2-40B4-BE49-F238E27FC236}">
                <a16:creationId xmlns:a16="http://schemas.microsoft.com/office/drawing/2014/main" id="{54D17016-403E-8F96-E4A7-2CADCD7BC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0" b="9762"/>
          <a:stretch/>
        </p:blipFill>
        <p:spPr bwMode="auto">
          <a:xfrm>
            <a:off x="-32" y="10"/>
            <a:ext cx="12192031" cy="491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5" name="Rectangle 8204">
            <a:extLst>
              <a:ext uri="{FF2B5EF4-FFF2-40B4-BE49-F238E27FC236}">
                <a16:creationId xmlns:a16="http://schemas.microsoft.com/office/drawing/2014/main" id="{278593E4-9F18-4133-8E6D-49F2BD5E1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2EDD6-053D-EAC4-901C-ADD1D230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7" y="5379721"/>
            <a:ext cx="10058400" cy="82296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Конкурентний</a:t>
            </a:r>
            <a:r>
              <a:rPr lang="en-US" sz="6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аналіз</a:t>
            </a:r>
            <a:endParaRPr lang="en-US" sz="6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07" name="Rectangle 8206">
            <a:extLst>
              <a:ext uri="{FF2B5EF4-FFF2-40B4-BE49-F238E27FC236}">
                <a16:creationId xmlns:a16="http://schemas.microsoft.com/office/drawing/2014/main" id="{482D7CB0-CBA7-460E-824A-FAAA7D333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94340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5B421-6AD9-0589-C6AE-B9457C24D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4800" y="1762125"/>
            <a:ext cx="4362105" cy="30438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Порівняльна</a:t>
            </a:r>
            <a:r>
              <a: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характеристика</a:t>
            </a:r>
            <a:r>
              <a: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аналізаторів</a:t>
            </a:r>
            <a:r>
              <a: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CITOLAB READER 300 &amp; </a:t>
            </a:r>
            <a:r>
              <a:rPr lang="en-US" sz="4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LabAnalyt</a:t>
            </a:r>
            <a:r>
              <a: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- 50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pic>
        <p:nvPicPr>
          <p:cNvPr id="10" name="Місце для вмісту 9">
            <a:extLst>
              <a:ext uri="{FF2B5EF4-FFF2-40B4-BE49-F238E27FC236}">
                <a16:creationId xmlns:a16="http://schemas.microsoft.com/office/drawing/2014/main" id="{AB9DF799-8D11-D7D7-36DE-79EFD1FE7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5"/>
          <a:stretch/>
        </p:blipFill>
        <p:spPr>
          <a:xfrm>
            <a:off x="240137" y="375419"/>
            <a:ext cx="7111642" cy="6107162"/>
          </a:xfrm>
        </p:spPr>
      </p:pic>
      <p:pic>
        <p:nvPicPr>
          <p:cNvPr id="9218" name="Рисунок 6" descr="Зображення, що містить принтер&#10;&#10;Автоматично згенерований опис">
            <a:extLst>
              <a:ext uri="{FF2B5EF4-FFF2-40B4-BE49-F238E27FC236}">
                <a16:creationId xmlns:a16="http://schemas.microsoft.com/office/drawing/2014/main" id="{B1214CB3-F00C-1F66-E8F2-6298279BB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" r="6587"/>
          <a:stretch>
            <a:fillRect/>
          </a:stretch>
        </p:blipFill>
        <p:spPr bwMode="auto">
          <a:xfrm>
            <a:off x="0" y="0"/>
            <a:ext cx="1874838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Рисунок 5" descr="Зображення, що містить принтер, керування, пульт керування&#10;&#10;Автоматично згенерований опис">
            <a:extLst>
              <a:ext uri="{FF2B5EF4-FFF2-40B4-BE49-F238E27FC236}">
                <a16:creationId xmlns:a16="http://schemas.microsoft.com/office/drawing/2014/main" id="{0D0CE8F1-9A4D-9D2C-C320-C0E3D3759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6575" cy="13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Зображення, що містить принтер&#10;&#10;Автоматично згенерований опис">
            <a:extLst>
              <a:ext uri="{FF2B5EF4-FFF2-40B4-BE49-F238E27FC236}">
                <a16:creationId xmlns:a16="http://schemas.microsoft.com/office/drawing/2014/main" id="{D1F5D886-8140-1A98-CC12-8FB651A10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" r="6587"/>
          <a:stretch>
            <a:fillRect/>
          </a:stretch>
        </p:blipFill>
        <p:spPr bwMode="auto">
          <a:xfrm>
            <a:off x="0" y="0"/>
            <a:ext cx="1874838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Зображення, що містить принтер, керування, пульт керування&#10;&#10;Автоматично згенерований опис">
            <a:extLst>
              <a:ext uri="{FF2B5EF4-FFF2-40B4-BE49-F238E27FC236}">
                <a16:creationId xmlns:a16="http://schemas.microsoft.com/office/drawing/2014/main" id="{9EEA25DA-5E91-9BC8-E551-6C0042E95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6575" cy="13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96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14CCB7-DAAF-084D-B4EA-AF88DA5F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58" y="2377062"/>
            <a:ext cx="3084844" cy="2103875"/>
          </a:xfrm>
        </p:spPr>
        <p:txBody>
          <a:bodyPr>
            <a:noAutofit/>
          </a:bodyPr>
          <a:lstStyle/>
          <a:p>
            <a:r>
              <a:rPr lang="uk-UA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Порівняльна характеристика аналізаторів 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CITOLAB READER 300 &amp; LAURA Smart</a:t>
            </a:r>
            <a:endParaRPr lang="uk-UA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AC809318-D15A-5892-DBB7-5222CD769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385" y="297179"/>
            <a:ext cx="6861457" cy="612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70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C1831282-F920-BA71-B102-A7F7D8ECD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820" y="263088"/>
            <a:ext cx="6973267" cy="613647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43B4EF-40B9-20A6-DABD-6C03DBA8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6230" y="1704118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Порівняльна</a:t>
            </a:r>
            <a:r>
              <a:rPr lang="en-US" sz="4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1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характеристика</a:t>
            </a:r>
            <a:r>
              <a:rPr lang="en-US" sz="4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1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аналізаторів</a:t>
            </a:r>
            <a:r>
              <a:rPr lang="en-US" sz="4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CITOLAB READER 300 &amp; UA-66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6742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894AF2-D7F4-D802-4ACA-1DBB8B9C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89" y="2377061"/>
            <a:ext cx="3084844" cy="2103875"/>
          </a:xfrm>
        </p:spPr>
        <p:txBody>
          <a:bodyPr>
            <a:noAutofit/>
          </a:bodyPr>
          <a:lstStyle/>
          <a:p>
            <a:r>
              <a:rPr lang="uk-UA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Порівняльна характеристика аналізаторів 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CITOLAB READER 300 &amp; UA-600</a:t>
            </a:r>
            <a:endParaRPr lang="uk-UA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2D403F67-7F70-79C7-9FB5-94DD1158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317" y="423220"/>
            <a:ext cx="7376150" cy="601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39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72422271-6521-A8B8-6EA4-53C3EC24A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33" y="381462"/>
            <a:ext cx="7205824" cy="601686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E4DA3F-D77C-704A-647A-5C48C684A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1172" y="1935480"/>
            <a:ext cx="3659246" cy="27249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Порівняльна</a:t>
            </a:r>
            <a:r>
              <a:rPr lang="en-US" sz="3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характеристика</a:t>
            </a:r>
            <a:r>
              <a:rPr lang="en-US" sz="3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аналізаторів</a:t>
            </a:r>
            <a:r>
              <a:rPr lang="en-US" sz="3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CITOLAB READER 300 &amp; HTI CL-50 Plus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9393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995AB1-2A61-1BCB-AF49-CF5061A3D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45" y="2377062"/>
            <a:ext cx="3084844" cy="2103875"/>
          </a:xfrm>
        </p:spPr>
        <p:txBody>
          <a:bodyPr>
            <a:noAutofit/>
          </a:bodyPr>
          <a:lstStyle/>
          <a:p>
            <a:r>
              <a:rPr lang="uk-UA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Порівняльна характеристика аналізаторів 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CITOLAB READER 300 &amp; HTI CL-500</a:t>
            </a:r>
            <a:endParaRPr lang="uk-UA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72AC60BF-4390-1DAB-D105-35B53E011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70"/>
          <a:stretch/>
        </p:blipFill>
        <p:spPr>
          <a:xfrm>
            <a:off x="4502347" y="278250"/>
            <a:ext cx="7283573" cy="630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36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CF606E81-936F-2367-C8DD-5735355AE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05" y="220255"/>
            <a:ext cx="6482312" cy="64174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6C9BBC-6F1C-BC7A-FD6E-A9067ED24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2626" y="1704118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Порівняльна</a:t>
            </a:r>
            <a:r>
              <a:rPr lang="en-US" sz="4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1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характеристика</a:t>
            </a:r>
            <a:r>
              <a:rPr lang="en-US" sz="4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1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аналізаторів</a:t>
            </a:r>
            <a:r>
              <a:rPr lang="en-US" sz="4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CITOLAB READER 300 &amp; URI-TEX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2454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87D20-2D4F-7814-EFC9-11584BD19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03621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uk-UA" sz="8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Дякую за увагу!</a:t>
            </a:r>
          </a:p>
        </p:txBody>
      </p:sp>
    </p:spTree>
    <p:extLst>
      <p:ext uri="{BB962C8B-B14F-4D97-AF65-F5344CB8AC3E}">
        <p14:creationId xmlns:p14="http://schemas.microsoft.com/office/powerpoint/2010/main" val="167387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994BD1B-5EB0-8DD9-6378-0C111A238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917" y="177282"/>
            <a:ext cx="11719249" cy="5691812"/>
          </a:xfrm>
        </p:spPr>
        <p:txBody>
          <a:bodyPr/>
          <a:lstStyle/>
          <a:p>
            <a:pPr algn="just"/>
            <a:r>
              <a:rPr lang="uk-UA" kern="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Загальний аналіз сечі (ЗАС) входить до переліку стандартних лабораторних досліджень під час діагностики багатьох захворювань. Разом із сечею з організму виводяться токсини, солі, гормони та інші речовини. Оцінка її кольору, густини, запаху, </a:t>
            </a:r>
            <a:r>
              <a:rPr lang="uk-UA" kern="1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рН</a:t>
            </a:r>
            <a:r>
              <a:rPr lang="uk-UA" kern="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наявність глюкози, білка, кетонових тіл та осаду визначає стан внутрішніх органів людини. Тобто це один із «головних» аналізів, які потрібно здавати під час хвороби або для її індикації.</a:t>
            </a:r>
            <a:endParaRPr lang="uk-UA" kern="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pic>
        <p:nvPicPr>
          <p:cNvPr id="4098" name="Picture 2" descr="Більше 10 600 стокових ілюстрацій, векторної графіки та картинок роялті-фрі  на тему живіт людини - iStock">
            <a:extLst>
              <a:ext uri="{FF2B5EF4-FFF2-40B4-BE49-F238E27FC236}">
                <a16:creationId xmlns:a16="http://schemas.microsoft.com/office/drawing/2014/main" id="{98E76D31-EC95-8164-DD4E-9C302566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09" y="1743075"/>
            <a:ext cx="2260681" cy="24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D6C0E0-0F59-5316-E950-294A03CEBF81}"/>
              </a:ext>
            </a:extLst>
          </p:cNvPr>
          <p:cNvSpPr txBox="1"/>
          <p:nvPr/>
        </p:nvSpPr>
        <p:spPr>
          <a:xfrm>
            <a:off x="481434" y="4013755"/>
            <a:ext cx="24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/>
              <a:t>1. Погане самопочуття</a:t>
            </a:r>
          </a:p>
        </p:txBody>
      </p:sp>
      <p:sp>
        <p:nvSpPr>
          <p:cNvPr id="5" name="Стрілка: вправо 4">
            <a:extLst>
              <a:ext uri="{FF2B5EF4-FFF2-40B4-BE49-F238E27FC236}">
                <a16:creationId xmlns:a16="http://schemas.microsoft.com/office/drawing/2014/main" id="{F106864F-712A-E4E3-78D7-E26A3D22F425}"/>
              </a:ext>
            </a:extLst>
          </p:cNvPr>
          <p:cNvSpPr/>
          <p:nvPr/>
        </p:nvSpPr>
        <p:spPr>
          <a:xfrm>
            <a:off x="2845581" y="2880468"/>
            <a:ext cx="1089201" cy="3748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4100" name="Picture 4" descr="Більше 500 стокових ілюстрацій, векторної графіки та картинок роялті-фрі на  тему візит лікаря додому - iStock">
            <a:extLst>
              <a:ext uri="{FF2B5EF4-FFF2-40B4-BE49-F238E27FC236}">
                <a16:creationId xmlns:a16="http://schemas.microsoft.com/office/drawing/2014/main" id="{9691C21B-2619-9BEB-10AF-2FC711623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8"/>
          <a:stretch/>
        </p:blipFill>
        <p:spPr bwMode="auto">
          <a:xfrm>
            <a:off x="4095818" y="1747180"/>
            <a:ext cx="2819399" cy="226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979FD6-4D3D-B508-B1BF-EA54F6B2C9CE}"/>
              </a:ext>
            </a:extLst>
          </p:cNvPr>
          <p:cNvSpPr txBox="1"/>
          <p:nvPr/>
        </p:nvSpPr>
        <p:spPr>
          <a:xfrm>
            <a:off x="4314424" y="4013755"/>
            <a:ext cx="233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/>
              <a:t>2. Візит до лікаря</a:t>
            </a:r>
          </a:p>
        </p:txBody>
      </p:sp>
      <p:sp>
        <p:nvSpPr>
          <p:cNvPr id="7" name="Стрілка: вправо 6">
            <a:extLst>
              <a:ext uri="{FF2B5EF4-FFF2-40B4-BE49-F238E27FC236}">
                <a16:creationId xmlns:a16="http://schemas.microsoft.com/office/drawing/2014/main" id="{FB0F2E53-B529-1B55-4C44-9F003D4C0FDF}"/>
              </a:ext>
            </a:extLst>
          </p:cNvPr>
          <p:cNvSpPr/>
          <p:nvPr/>
        </p:nvSpPr>
        <p:spPr>
          <a:xfrm>
            <a:off x="6981892" y="2835754"/>
            <a:ext cx="1089201" cy="3748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A51B862-BC28-2E5F-5601-F45474E54F6E}"/>
              </a:ext>
            </a:extLst>
          </p:cNvPr>
          <p:cNvSpPr/>
          <p:nvPr/>
        </p:nvSpPr>
        <p:spPr>
          <a:xfrm>
            <a:off x="8317945" y="1718424"/>
            <a:ext cx="3220325" cy="2295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FC50215-6FBC-3490-5461-73079431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945" y="2835754"/>
            <a:ext cx="3220325" cy="651866"/>
          </a:xfrm>
        </p:spPr>
        <p:txBody>
          <a:bodyPr>
            <a:noAutofit/>
          </a:bodyPr>
          <a:lstStyle/>
          <a:p>
            <a:pPr algn="ctr"/>
            <a:r>
              <a:rPr lang="uk-UA" sz="3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Загальний аналіз сечі (ЗАС</a:t>
            </a:r>
            <a:r>
              <a:rPr lang="uk-UA" sz="3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4102" name="Picture 6" descr="Тестові смужки для аналізу сечі U-11, Mindray купити в Білій Церкві і  Україні ⭐ БІОВЕТ, арт: U-11">
            <a:extLst>
              <a:ext uri="{FF2B5EF4-FFF2-40B4-BE49-F238E27FC236}">
                <a16:creationId xmlns:a16="http://schemas.microsoft.com/office/drawing/2014/main" id="{1B7031BA-FF54-6CA0-6069-623EBE3B5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77" y="4022751"/>
            <a:ext cx="2804652" cy="206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трілка: вправо 9">
            <a:extLst>
              <a:ext uri="{FF2B5EF4-FFF2-40B4-BE49-F238E27FC236}">
                <a16:creationId xmlns:a16="http://schemas.microsoft.com/office/drawing/2014/main" id="{FEBC3F4C-913B-A655-67FC-BED3C54A061F}"/>
              </a:ext>
            </a:extLst>
          </p:cNvPr>
          <p:cNvSpPr/>
          <p:nvPr/>
        </p:nvSpPr>
        <p:spPr>
          <a:xfrm rot="8225009">
            <a:off x="9221997" y="4266825"/>
            <a:ext cx="1089201" cy="3748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A234C9-1598-84CE-725A-8CE0F6D1F40B}"/>
              </a:ext>
            </a:extLst>
          </p:cNvPr>
          <p:cNvSpPr txBox="1"/>
          <p:nvPr/>
        </p:nvSpPr>
        <p:spPr>
          <a:xfrm>
            <a:off x="5023093" y="60095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dirty="0"/>
              <a:t>4. Проведення дослідження</a:t>
            </a:r>
          </a:p>
        </p:txBody>
      </p:sp>
      <p:sp>
        <p:nvSpPr>
          <p:cNvPr id="13" name="Стрілка: вправо 12">
            <a:extLst>
              <a:ext uri="{FF2B5EF4-FFF2-40B4-BE49-F238E27FC236}">
                <a16:creationId xmlns:a16="http://schemas.microsoft.com/office/drawing/2014/main" id="{F45F0BD5-436D-9582-B84C-AF185ED6740F}"/>
              </a:ext>
            </a:extLst>
          </p:cNvPr>
          <p:cNvSpPr/>
          <p:nvPr/>
        </p:nvSpPr>
        <p:spPr>
          <a:xfrm rot="10800000">
            <a:off x="4889240" y="4942414"/>
            <a:ext cx="1429517" cy="3748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4" name="Picture 14" descr="Метод аналізу першопричини | Визначення, переваги та 5 найкращих  інструментів | Оновлено в 2024 році - AhaSlides">
            <a:extLst>
              <a:ext uri="{FF2B5EF4-FFF2-40B4-BE49-F238E27FC236}">
                <a16:creationId xmlns:a16="http://schemas.microsoft.com/office/drawing/2014/main" id="{314C4566-A4E1-FC52-6F28-918810997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01410" y="4126272"/>
            <a:ext cx="1855546" cy="185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B6E0A0-5955-44C5-EE18-4112DD08BD11}"/>
              </a:ext>
            </a:extLst>
          </p:cNvPr>
          <p:cNvSpPr txBox="1"/>
          <p:nvPr/>
        </p:nvSpPr>
        <p:spPr>
          <a:xfrm>
            <a:off x="2061677" y="5771169"/>
            <a:ext cx="33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/>
              <a:t>5. Призначення лікування або додаткове обстеження</a:t>
            </a:r>
          </a:p>
        </p:txBody>
      </p:sp>
    </p:spTree>
    <p:extLst>
      <p:ext uri="{BB962C8B-B14F-4D97-AF65-F5344CB8AC3E}">
        <p14:creationId xmlns:p14="http://schemas.microsoft.com/office/powerpoint/2010/main" val="3631523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1">
            <a:extLst>
              <a:ext uri="{FF2B5EF4-FFF2-40B4-BE49-F238E27FC236}">
                <a16:creationId xmlns:a16="http://schemas.microsoft.com/office/drawing/2014/main" id="{D75DBB81-A2A8-E888-E924-8C0D6027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53" y="49403"/>
            <a:ext cx="11641493" cy="990600"/>
          </a:xfrm>
        </p:spPr>
        <p:txBody>
          <a:bodyPr>
            <a:normAutofit fontScale="90000"/>
          </a:bodyPr>
          <a:lstStyle/>
          <a:p>
            <a:r>
              <a:rPr lang="ru-RU" altLang="uk-UA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Законодавча</a:t>
            </a:r>
            <a:r>
              <a:rPr lang="ru-RU" alt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база, </a:t>
            </a:r>
            <a:r>
              <a:rPr lang="ru-RU" altLang="uk-UA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якій</a:t>
            </a:r>
            <a:r>
              <a:rPr lang="ru-RU" alt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altLang="uk-UA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підпорядковуються</a:t>
            </a:r>
            <a:r>
              <a:rPr lang="ru-RU" alt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ЦПМСД</a:t>
            </a:r>
            <a:endParaRPr lang="uk-UA" altLang="uk-UA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95" name="TextBox 3">
            <a:extLst>
              <a:ext uri="{FF2B5EF4-FFF2-40B4-BE49-F238E27FC236}">
                <a16:creationId xmlns:a16="http://schemas.microsoft.com/office/drawing/2014/main" id="{C1EF378C-F93D-431E-7CB0-1E514F623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872" y="1040003"/>
            <a:ext cx="6920253" cy="64611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E0A8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496B2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uk-UA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Наказ Міністерства охорони здоров’я України № 504 від 19.03.2018  </a:t>
            </a:r>
            <a:br>
              <a:rPr lang="uk-UA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Про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затвердження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Порядку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надання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первинної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медичної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допомоги</a:t>
            </a:r>
            <a:endParaRPr lang="uk-UA" altLang="uk-UA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96" name="TextBox 4">
            <a:extLst>
              <a:ext uri="{FF2B5EF4-FFF2-40B4-BE49-F238E27FC236}">
                <a16:creationId xmlns:a16="http://schemas.microsoft.com/office/drawing/2014/main" id="{19E544B9-B722-1BC9-403B-552213432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53" y="1800392"/>
            <a:ext cx="118872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E0A8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496B2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ru-RU" altLang="uk-UA" sz="2000" dirty="0">
                <a:latin typeface="Calibri" panose="020F0502020204030204" pitchFamily="34" charset="0"/>
                <a:cs typeface="Calibri" panose="020F0502020204030204" pitchFamily="34" charset="0"/>
              </a:rPr>
              <a:t>Пункт 2.</a:t>
            </a:r>
            <a:r>
              <a:rPr lang="uk-UA" altLang="uk-UA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У рамках здійснення медичного обслуговування населення, зазначеного у пункті 1 цього розділу, надавач ПМД організовує забезпечення пацієнтів медичними послугами, у тому числі </a:t>
            </a:r>
            <a:r>
              <a:rPr lang="uk-UA" altLang="uk-UA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лабораторними та інструментальними діагностичними дослідженнями</a:t>
            </a:r>
            <a:r>
              <a:rPr lang="uk-UA" altLang="uk-UA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відповідно до додатків 2, 3 до цього Порядку.</a:t>
            </a:r>
            <a:endParaRPr lang="uk-UA" altLang="uk-UA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97" name="TextBox 1">
            <a:extLst>
              <a:ext uri="{FF2B5EF4-FFF2-40B4-BE49-F238E27FC236}">
                <a16:creationId xmlns:a16="http://schemas.microsoft.com/office/drawing/2014/main" id="{27811DBF-09FF-E7DF-56F2-0D10D5824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9526" y="4395788"/>
            <a:ext cx="319246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E0A8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496B2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900">
              <a:latin typeface="Verdana" panose="020B0604030504040204" pitchFamily="34" charset="0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5B3A639C-22E4-B8F2-BAED-D65CF9CFA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545" y="3065302"/>
            <a:ext cx="1164149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E0A8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496B2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Додаток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3 до Порядку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надання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первинної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медичної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допомоги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 (пункт 2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розділу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  <a:b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altLang="uk-UA" sz="1800" b="1" dirty="0">
                <a:latin typeface="Calibri" panose="020F0502020204030204" pitchFamily="34" charset="0"/>
                <a:cs typeface="Calibri" panose="020F0502020204030204" pitchFamily="34" charset="0"/>
              </a:rPr>
              <a:t>ПЕРЕЛІК 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лабораторних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інструментальних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діагностичних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досліджень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здійснюються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у межах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медичних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послуг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надання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ПМД:</a:t>
            </a:r>
            <a:endParaRPr lang="uk-UA" altLang="uk-UA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5963FD33-3481-507A-2D97-8DE86B940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545" y="3988632"/>
            <a:ext cx="7862887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E0A8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496B2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uk-UA" altLang="uk-UA" sz="1800" dirty="0">
                <a:latin typeface="+mn-lt"/>
              </a:rPr>
              <a:t>1. Загальний аналіз крові з лейкоцитарною формулою;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uk-UA" altLang="uk-UA" sz="1800" dirty="0">
                <a:solidFill>
                  <a:srgbClr val="FF0000"/>
                </a:solidFill>
                <a:latin typeface="+mn-lt"/>
              </a:rPr>
              <a:t>2. Загальний аналіз сечі;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uk-UA" altLang="uk-UA" sz="1800" dirty="0">
                <a:latin typeface="+mn-lt"/>
              </a:rPr>
              <a:t>3. Глюкоза крові;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uk-UA" altLang="uk-UA" sz="1800" dirty="0">
                <a:latin typeface="+mn-lt"/>
              </a:rPr>
              <a:t>4. Загальний холестерин;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uk-UA" altLang="uk-UA" sz="1800" dirty="0">
                <a:latin typeface="+mn-lt"/>
              </a:rPr>
              <a:t>5. Вимірювання артеріального тиску;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uk-UA" altLang="uk-UA" sz="1800" dirty="0">
                <a:latin typeface="+mn-lt"/>
              </a:rPr>
              <a:t>6. Електрокардіограма;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uk-UA" altLang="uk-UA" sz="1800" dirty="0">
                <a:latin typeface="+mn-lt"/>
              </a:rPr>
              <a:t>7. Вимірювання ваги, зросту, окружності талії;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uk-UA" altLang="uk-UA" sz="1800" dirty="0">
                <a:latin typeface="+mn-lt"/>
              </a:rPr>
              <a:t>8. Швидкі тести на вагітність, </a:t>
            </a:r>
            <a:r>
              <a:rPr lang="uk-UA" altLang="uk-UA" sz="1800" dirty="0" err="1">
                <a:latin typeface="+mn-lt"/>
              </a:rPr>
              <a:t>тропоніни</a:t>
            </a:r>
            <a:r>
              <a:rPr lang="uk-UA" altLang="uk-UA" sz="1800" dirty="0">
                <a:latin typeface="+mn-lt"/>
              </a:rPr>
              <a:t>, ВІЛ, вірусні гепатити.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uk-UA" altLang="uk-UA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4F365F-FA0D-6FBA-D003-4662BEE2F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Загальний аналіз сечі</a:t>
            </a:r>
          </a:p>
        </p:txBody>
      </p:sp>
      <p:pic>
        <p:nvPicPr>
          <p:cNvPr id="4" name="Місце для вмісту 3" descr="Зображення, що містить малюнок, Дитяча творчість, мультфільм, ескіз&#10;&#10;Автоматично згенерований опис">
            <a:extLst>
              <a:ext uri="{FF2B5EF4-FFF2-40B4-BE49-F238E27FC236}">
                <a16:creationId xmlns:a16="http://schemas.microsoft.com/office/drawing/2014/main" id="{2D0A423E-482E-AF00-AECA-F4EEC3002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1467" y="0"/>
            <a:ext cx="5325218" cy="1933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B803C-FC64-DC19-8CC0-2E769F4061A0}"/>
              </a:ext>
            </a:extLst>
          </p:cNvPr>
          <p:cNvSpPr txBox="1"/>
          <p:nvPr/>
        </p:nvSpPr>
        <p:spPr>
          <a:xfrm>
            <a:off x="1097280" y="1997604"/>
            <a:ext cx="10235682" cy="17543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Для проведення загального аналізу сечі (ЗАС) необхідна середня порція ранкової сечі.</a:t>
            </a:r>
            <a:endParaRPr lang="uk-UA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Забір зразку сечі необхідно проводити в чисту, суху ємкість, яка дозволить провести занурення усіх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реагентних</a:t>
            </a: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зон тест-смужки.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Не потрібно додавати консерванти в зразок.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Використайте сечу як можна швидше після забору, попередньо її добре змішавши.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Не центрифугуйте зразок. </a:t>
            </a:r>
            <a:r>
              <a:rPr lang="uk-UA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uk-UA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A0240-92D9-ADE3-BA5A-8EEB72FE344C}"/>
              </a:ext>
            </a:extLst>
          </p:cNvPr>
          <p:cNvSpPr txBox="1"/>
          <p:nvPr/>
        </p:nvSpPr>
        <p:spPr>
          <a:xfrm>
            <a:off x="3564723" y="3843881"/>
            <a:ext cx="6922302" cy="255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uk-UA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Дослідження сечі передбачає: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endParaRPr lang="uk-UA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uk-UA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Дослідження фізичних властивостей сечі 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– колір, прозорість, запах, питома вага;</a:t>
            </a:r>
            <a:endParaRPr lang="uk-UA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uk-UA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Дослідження хімічних властивостей сечі 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–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рН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білок, глюкоза, кетонові тіла, жовчні пігменти, уробілін (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уробіліноген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), ензими; </a:t>
            </a:r>
            <a:endParaRPr lang="uk-UA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uk-UA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Мікроскопія осаду сечі 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– еритроцити, лейкоцити, епітеліальні клітини, циліндри, мікроорганізми, солі.</a:t>
            </a:r>
            <a:endParaRPr lang="uk-UA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uk-UA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58F9E15-802F-CEC1-D085-A6989F3F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2" y="4368061"/>
            <a:ext cx="3372321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7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642902F-4656-4563-AB0B-2EB57ACCD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A62EFE-F3BE-16E7-8070-88100A389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256" y="634946"/>
            <a:ext cx="4821283" cy="1450757"/>
          </a:xfrm>
        </p:spPr>
        <p:txBody>
          <a:bodyPr>
            <a:normAutofit/>
          </a:bodyPr>
          <a:lstStyle/>
          <a:p>
            <a:r>
              <a:rPr lang="uk-UA" sz="3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СПИСОК НЕОБХІДНИХ МАТЕРІАЛІВ ДЛЯ РОБОТИ З АНАЛІЗАТОРОМ</a:t>
            </a:r>
            <a:endParaRPr lang="uk-UA" sz="3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93D4A6-D9A6-4743-902C-5C956F8CA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2806700" cy="2764992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Зображення, що містить текст, Загальні поставки, ліки, Препарат за рецептом&#10;&#10;Автоматично згенерований опис">
            <a:extLst>
              <a:ext uri="{FF2B5EF4-FFF2-40B4-BE49-F238E27FC236}">
                <a16:creationId xmlns:a16="http://schemas.microsoft.com/office/drawing/2014/main" id="{5306C526-A904-3D18-4239-6FE98EDE4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69" y="506077"/>
            <a:ext cx="1482820" cy="2378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D6E6E8-60D6-43DF-AB32-F009976E9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9300" y="321733"/>
            <a:ext cx="2806699" cy="276499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 descr="Зображення, що містить текст, Загальні поставки, Рішення, пляшка&#10;&#10;Автоматично згенерований опис">
            <a:extLst>
              <a:ext uri="{FF2B5EF4-FFF2-40B4-BE49-F238E27FC236}">
                <a16:creationId xmlns:a16="http://schemas.microsoft.com/office/drawing/2014/main" id="{6B192B59-BD64-8F7E-0A30-7DA50179B6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30" t="6403" r="1830" b="10663"/>
          <a:stretch/>
        </p:blipFill>
        <p:spPr bwMode="auto">
          <a:xfrm>
            <a:off x="3625417" y="521093"/>
            <a:ext cx="2148661" cy="237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F97CA6-0525-4AD4-8E21-2C9A75DB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63893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E24306B-0379-4C6F-80A1-5A7D01A13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47592"/>
            <a:ext cx="2806700" cy="273618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Зображення, що містить туалетний папір, Паперова серветка, Господарчі паперові вироби, Господарчі товари&#10;&#10;Автоматично згенерований опис">
            <a:extLst>
              <a:ext uri="{FF2B5EF4-FFF2-40B4-BE49-F238E27FC236}">
                <a16:creationId xmlns:a16="http://schemas.microsoft.com/office/drawing/2014/main" id="{43CAD5DD-B4DC-5ECB-5873-AE965B798E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27" y="3464830"/>
            <a:ext cx="2335905" cy="2335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8F8BC0B-2185-4E1F-B3E4-6C4034B46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3494" y="3247592"/>
            <a:ext cx="2792505" cy="273618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Зображення, що містить кришка, Контейнери для зберігання продуктів, Банка, пляшка&#10;&#10;Автоматично згенерований опис">
            <a:extLst>
              <a:ext uri="{FF2B5EF4-FFF2-40B4-BE49-F238E27FC236}">
                <a16:creationId xmlns:a16="http://schemas.microsoft.com/office/drawing/2014/main" id="{DC3E6D25-8E1B-9C93-54DF-693974DB7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010" y="3437262"/>
            <a:ext cx="2363474" cy="2363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E3BE1D3-EB94-19F3-E807-D2F477A06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256" y="2198914"/>
            <a:ext cx="4821283" cy="3670180"/>
          </a:xfrm>
        </p:spPr>
        <p:txBody>
          <a:bodyPr>
            <a:normAutofit/>
          </a:bodyPr>
          <a:lstStyle/>
          <a:p>
            <a:pPr marL="342900" lvl="0" indent="-342900" defTabSz="800100"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uk-UA" sz="2400" b="0" kern="1200" dirty="0">
                <a:solidFill>
                  <a:schemeClr val="tx1"/>
                </a:solidFill>
              </a:rPr>
              <a:t>Тест-</a:t>
            </a:r>
            <a:r>
              <a:rPr lang="ru-RU" sz="2400" b="0" kern="1200" dirty="0" err="1">
                <a:solidFill>
                  <a:schemeClr val="tx1"/>
                </a:solidFill>
              </a:rPr>
              <a:t>смужки</a:t>
            </a:r>
            <a:r>
              <a:rPr lang="ru-RU" sz="2400" b="0" kern="1200" dirty="0">
                <a:solidFill>
                  <a:schemeClr val="tx1"/>
                </a:solidFill>
              </a:rPr>
              <a:t> </a:t>
            </a:r>
            <a:r>
              <a:rPr lang="uk-UA" sz="2400" b="0" kern="1200" dirty="0">
                <a:solidFill>
                  <a:schemeClr val="tx1"/>
                </a:solidFill>
              </a:rPr>
              <a:t>для аналізу сечі</a:t>
            </a:r>
            <a:r>
              <a:rPr lang="ru-RU" sz="2400" dirty="0">
                <a:solidFill>
                  <a:schemeClr val="tx1"/>
                </a:solidFill>
              </a:rPr>
              <a:t>: </a:t>
            </a:r>
            <a:r>
              <a:rPr lang="en-US" sz="2400" b="0" kern="1200" dirty="0">
                <a:solidFill>
                  <a:schemeClr val="tx1"/>
                </a:solidFill>
              </a:rPr>
              <a:t>CITOLAB</a:t>
            </a:r>
            <a:r>
              <a:rPr lang="uk-UA" sz="2400" b="0" kern="1200" dirty="0">
                <a:solidFill>
                  <a:schemeClr val="tx1"/>
                </a:solidFill>
              </a:rPr>
              <a:t> 10М, </a:t>
            </a:r>
            <a:r>
              <a:rPr lang="en-US" sz="2400" b="0" kern="1200" dirty="0">
                <a:solidFill>
                  <a:schemeClr val="tx1"/>
                </a:solidFill>
              </a:rPr>
              <a:t>CITOLAB </a:t>
            </a:r>
            <a:r>
              <a:rPr lang="uk-UA" sz="2400" b="0" kern="1200" dirty="0">
                <a:solidFill>
                  <a:schemeClr val="tx1"/>
                </a:solidFill>
              </a:rPr>
              <a:t>11М, </a:t>
            </a:r>
            <a:r>
              <a:rPr lang="en-US" sz="2400" b="0" kern="1200" dirty="0">
                <a:solidFill>
                  <a:schemeClr val="tx1"/>
                </a:solidFill>
              </a:rPr>
              <a:t>CITOLAB </a:t>
            </a:r>
            <a:r>
              <a:rPr lang="uk-UA" sz="2400" b="0" kern="1200" dirty="0">
                <a:solidFill>
                  <a:schemeClr val="tx1"/>
                </a:solidFill>
              </a:rPr>
              <a:t>10МАС;</a:t>
            </a:r>
          </a:p>
          <a:p>
            <a:pPr marL="342900" lvl="0" indent="-342900" defTabSz="800100"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ru-RU" sz="2400" dirty="0" err="1">
                <a:solidFill>
                  <a:schemeClr val="tx1"/>
                </a:solidFill>
              </a:rPr>
              <a:t>Калібрувальні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смужки</a:t>
            </a:r>
            <a:r>
              <a:rPr lang="ru-RU" sz="2400" dirty="0">
                <a:solidFill>
                  <a:schemeClr val="tx1"/>
                </a:solidFill>
              </a:rPr>
              <a:t> (в </a:t>
            </a:r>
            <a:r>
              <a:rPr lang="ru-RU" sz="2400" dirty="0" err="1">
                <a:solidFill>
                  <a:schemeClr val="tx1"/>
                </a:solidFill>
              </a:rPr>
              <a:t>комплекті</a:t>
            </a:r>
            <a:r>
              <a:rPr lang="ru-RU" sz="24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defTabSz="800100"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uk-UA" sz="2400" b="0" kern="1200" dirty="0">
                <a:solidFill>
                  <a:schemeClr val="tx1"/>
                </a:solidFill>
              </a:rPr>
              <a:t>Ємність для забору сечі;</a:t>
            </a:r>
          </a:p>
          <a:p>
            <a:pPr marL="342900" lvl="0" indent="-342900" defTabSz="800100"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uk-UA" sz="2400" kern="1200" dirty="0">
                <a:solidFill>
                  <a:schemeClr val="tx1"/>
                </a:solidFill>
              </a:rPr>
              <a:t>Паперовий рушник.</a:t>
            </a:r>
            <a:endParaRPr lang="uk-UA" sz="2400" b="0" kern="1200" dirty="0">
              <a:solidFill>
                <a:schemeClr val="tx1"/>
              </a:solidFill>
            </a:endParaRPr>
          </a:p>
          <a:p>
            <a:pPr marL="342900" lvl="0" indent="-342900" defTabSz="800100"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 defTabSz="800100">
              <a:spcBef>
                <a:spcPct val="0"/>
              </a:spcBef>
              <a:spcAft>
                <a:spcPct val="35000"/>
              </a:spcAft>
              <a:buNone/>
            </a:pPr>
            <a:endParaRPr lang="uk-U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04E438-647D-40F8-9613-FA00FF3E5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E16D88-B2D1-4B7E-92B3-B0AD4F5B5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40587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C0658F-B0DF-EE01-5A9D-BBAF1CFB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46872"/>
          </a:xfrm>
        </p:spPr>
        <p:txBody>
          <a:bodyPr/>
          <a:lstStyle/>
          <a:p>
            <a:pPr algn="ctr"/>
            <a:r>
              <a:rPr 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Технічні характеристики</a:t>
            </a:r>
          </a:p>
        </p:txBody>
      </p:sp>
      <p:graphicFrame>
        <p:nvGraphicFramePr>
          <p:cNvPr id="4" name="Місце для вмісту 3">
            <a:extLst>
              <a:ext uri="{FF2B5EF4-FFF2-40B4-BE49-F238E27FC236}">
                <a16:creationId xmlns:a16="http://schemas.microsoft.com/office/drawing/2014/main" id="{62538E7D-95E7-2923-58BD-5E06D92DCC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411264"/>
              </p:ext>
            </p:extLst>
          </p:nvPr>
        </p:nvGraphicFramePr>
        <p:xfrm>
          <a:off x="2035823" y="1133476"/>
          <a:ext cx="8413102" cy="5043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25199">
                  <a:extLst>
                    <a:ext uri="{9D8B030D-6E8A-4147-A177-3AD203B41FA5}">
                      <a16:colId xmlns:a16="http://schemas.microsoft.com/office/drawing/2014/main" val="2221319245"/>
                    </a:ext>
                  </a:extLst>
                </a:gridCol>
                <a:gridCol w="4787903">
                  <a:extLst>
                    <a:ext uri="{9D8B030D-6E8A-4147-A177-3AD203B41FA5}">
                      <a16:colId xmlns:a16="http://schemas.microsoft.com/office/drawing/2014/main" val="1064839813"/>
                    </a:ext>
                  </a:extLst>
                </a:gridCol>
              </a:tblGrid>
              <a:tr h="2686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Модель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 dirty="0">
                          <a:effectLst/>
                        </a:rPr>
                        <a:t>CITOLAB READER 300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extLst>
                  <a:ext uri="{0D108BD9-81ED-4DB2-BD59-A6C34878D82A}">
                    <a16:rowId xmlns:a16="http://schemas.microsoft.com/office/drawing/2014/main" val="285610649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Принцип роботи аналізатора 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Відображуваний фотометр (рефлектометр)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extLst>
                  <a:ext uri="{0D108BD9-81ED-4DB2-BD59-A6C34878D82A}">
                    <a16:rowId xmlns:a16="http://schemas.microsoft.com/office/drawing/2014/main" val="587515738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Метод дослідження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 dirty="0">
                          <a:effectLst/>
                        </a:rPr>
                        <a:t>Суха хімія 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extLst>
                  <a:ext uri="{0D108BD9-81ED-4DB2-BD59-A6C34878D82A}">
                    <a16:rowId xmlns:a16="http://schemas.microsoft.com/office/drawing/2014/main" val="1717880358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Біоматеріал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Сеча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extLst>
                  <a:ext uri="{0D108BD9-81ED-4DB2-BD59-A6C34878D82A}">
                    <a16:rowId xmlns:a16="http://schemas.microsoft.com/office/drawing/2014/main" val="1514157956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Тест-система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1 набір розрахований на 50 або 100 зразків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extLst>
                  <a:ext uri="{0D108BD9-81ED-4DB2-BD59-A6C34878D82A}">
                    <a16:rowId xmlns:a16="http://schemas.microsoft.com/office/drawing/2014/main" val="3343242456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Результат 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Якісно або напівкількісно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extLst>
                  <a:ext uri="{0D108BD9-81ED-4DB2-BD59-A6C34878D82A}">
                    <a16:rowId xmlns:a16="http://schemas.microsoft.com/office/drawing/2014/main" val="4210248907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Термін придатності наборів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2 роки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extLst>
                  <a:ext uri="{0D108BD9-81ED-4DB2-BD59-A6C34878D82A}">
                    <a16:rowId xmlns:a16="http://schemas.microsoft.com/office/drawing/2014/main" val="1982257104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Умови зберігання 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Кімнатна температура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extLst>
                  <a:ext uri="{0D108BD9-81ED-4DB2-BD59-A6C34878D82A}">
                    <a16:rowId xmlns:a16="http://schemas.microsoft.com/office/drawing/2014/main" val="3042758875"/>
                  </a:ext>
                </a:extLst>
              </a:tr>
              <a:tr h="2483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 dirty="0">
                          <a:effectLst/>
                        </a:rPr>
                        <a:t>Режими тестування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3 режими (звичайний, один за одним, швидкий)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extLst>
                  <a:ext uri="{0D108BD9-81ED-4DB2-BD59-A6C34878D82A}">
                    <a16:rowId xmlns:a16="http://schemas.microsoft.com/office/drawing/2014/main" val="763010641"/>
                  </a:ext>
                </a:extLst>
              </a:tr>
              <a:tr h="2483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Кількість каналів для завантаження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10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extLst>
                  <a:ext uri="{0D108BD9-81ED-4DB2-BD59-A6C34878D82A}">
                    <a16:rowId xmlns:a16="http://schemas.microsoft.com/office/drawing/2014/main" val="2204003684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Час дослідження 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60-90 с. 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extLst>
                  <a:ext uri="{0D108BD9-81ED-4DB2-BD59-A6C34878D82A}">
                    <a16:rowId xmlns:a16="http://schemas.microsoft.com/office/drawing/2014/main" val="1265911562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Пропускна здатність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300 т/год (максимальна 800 т/год)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extLst>
                  <a:ext uri="{0D108BD9-81ED-4DB2-BD59-A6C34878D82A}">
                    <a16:rowId xmlns:a16="http://schemas.microsoft.com/office/drawing/2014/main" val="1393056605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Довжина хвиль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460 нм, 550 нм, 650 нм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extLst>
                  <a:ext uri="{0D108BD9-81ED-4DB2-BD59-A6C34878D82A}">
                    <a16:rowId xmlns:a16="http://schemas.microsoft.com/office/drawing/2014/main" val="1594508250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Пам'ять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До 20 000 зразків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extLst>
                  <a:ext uri="{0D108BD9-81ED-4DB2-BD59-A6C34878D82A}">
                    <a16:rowId xmlns:a16="http://schemas.microsoft.com/office/drawing/2014/main" val="2860875121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Термопринтер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Вбудований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extLst>
                  <a:ext uri="{0D108BD9-81ED-4DB2-BD59-A6C34878D82A}">
                    <a16:rowId xmlns:a16="http://schemas.microsoft.com/office/drawing/2014/main" val="1531861444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Додаткові пристрої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Клавіатура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extLst>
                  <a:ext uri="{0D108BD9-81ED-4DB2-BD59-A6C34878D82A}">
                    <a16:rowId xmlns:a16="http://schemas.microsoft.com/office/drawing/2014/main" val="1861733151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Розмір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275 х 250 х 170 мм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extLst>
                  <a:ext uri="{0D108BD9-81ED-4DB2-BD59-A6C34878D82A}">
                    <a16:rowId xmlns:a16="http://schemas.microsoft.com/office/drawing/2014/main" val="4086143500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Вага 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1,3 кг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extLst>
                  <a:ext uri="{0D108BD9-81ED-4DB2-BD59-A6C34878D82A}">
                    <a16:rowId xmlns:a16="http://schemas.microsoft.com/office/drawing/2014/main" val="2617967083"/>
                  </a:ext>
                </a:extLst>
              </a:tr>
              <a:tr h="2483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Мова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 dirty="0">
                          <a:effectLst/>
                        </a:rPr>
                        <a:t>Англійська/українська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6" marR="66726" marT="0" marB="0" anchor="ctr"/>
                </a:tc>
                <a:extLst>
                  <a:ext uri="{0D108BD9-81ED-4DB2-BD59-A6C34878D82A}">
                    <a16:rowId xmlns:a16="http://schemas.microsoft.com/office/drawing/2014/main" val="152994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77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9A9A5-A209-2994-5D14-6E408DBB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uk-UA" sz="7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Реагенти</a:t>
            </a:r>
          </a:p>
        </p:txBody>
      </p:sp>
      <p:graphicFrame>
        <p:nvGraphicFramePr>
          <p:cNvPr id="5" name="Місце для вмісту 4">
            <a:extLst>
              <a:ext uri="{FF2B5EF4-FFF2-40B4-BE49-F238E27FC236}">
                <a16:creationId xmlns:a16="http://schemas.microsoft.com/office/drawing/2014/main" id="{0026D1BF-3CCB-A220-6D09-A2CDFE9836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3076606"/>
              </p:ext>
            </p:extLst>
          </p:nvPr>
        </p:nvGraphicFramePr>
        <p:xfrm>
          <a:off x="2114627" y="1802675"/>
          <a:ext cx="7962745" cy="37678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47746">
                  <a:extLst>
                    <a:ext uri="{9D8B030D-6E8A-4147-A177-3AD203B41FA5}">
                      <a16:colId xmlns:a16="http://schemas.microsoft.com/office/drawing/2014/main" val="3834295474"/>
                    </a:ext>
                  </a:extLst>
                </a:gridCol>
                <a:gridCol w="3462062">
                  <a:extLst>
                    <a:ext uri="{9D8B030D-6E8A-4147-A177-3AD203B41FA5}">
                      <a16:colId xmlns:a16="http://schemas.microsoft.com/office/drawing/2014/main" val="3472973227"/>
                    </a:ext>
                  </a:extLst>
                </a:gridCol>
                <a:gridCol w="1252937">
                  <a:extLst>
                    <a:ext uri="{9D8B030D-6E8A-4147-A177-3AD203B41FA5}">
                      <a16:colId xmlns:a16="http://schemas.microsoft.com/office/drawing/2014/main" val="932883423"/>
                    </a:ext>
                  </a:extLst>
                </a:gridCol>
              </a:tblGrid>
              <a:tr h="528087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Позиція</a:t>
                      </a: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Реєстраційна назва (для 1С)</a:t>
                      </a: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Ціна</a:t>
                      </a:r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за 1 упаковку, грн., (в т.ч. ПДВ) </a:t>
                      </a: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25112"/>
                  </a:ext>
                </a:extLst>
              </a:tr>
              <a:tr h="2384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effectLst/>
                        </a:rPr>
                        <a:t>CITOLAB  READER 300 </a:t>
                      </a:r>
                      <a:r>
                        <a:rPr lang="en-US" sz="1200" u="none" strike="noStrike" dirty="0">
                          <a:effectLst/>
                        </a:rPr>
                        <a:t>- </a:t>
                      </a:r>
                      <a:r>
                        <a:rPr lang="uk-UA" sz="1200" u="none" strike="noStrike" dirty="0">
                          <a:effectLst/>
                        </a:rPr>
                        <a:t>аналізатор сечі</a:t>
                      </a:r>
                      <a:endParaRPr lang="uk-UA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79" marR="4979" marT="49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u="none" strike="noStrike" dirty="0">
                          <a:effectLst/>
                        </a:rPr>
                        <a:t>Аналізатор сечі </a:t>
                      </a:r>
                      <a:r>
                        <a:rPr lang="en-US" sz="1200" u="none" strike="noStrike" dirty="0">
                          <a:effectLst/>
                        </a:rPr>
                        <a:t>CITOLAB READER® 300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79" marR="4979" marT="49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u="none" strike="noStrike" dirty="0">
                          <a:effectLst/>
                        </a:rPr>
                        <a:t>46 000,00</a:t>
                      </a:r>
                      <a:endParaRPr lang="uk-UA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79" marR="4979" marT="4979" marB="0" anchor="ctr"/>
                </a:tc>
                <a:extLst>
                  <a:ext uri="{0D108BD9-81ED-4DB2-BD59-A6C34878D82A}">
                    <a16:rowId xmlns:a16="http://schemas.microsoft.com/office/drawing/2014/main" val="81354064"/>
                  </a:ext>
                </a:extLst>
              </a:tr>
              <a:tr h="8307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effectLst/>
                        </a:rPr>
                        <a:t>CITOLAB™ 10 </a:t>
                      </a:r>
                      <a:r>
                        <a:rPr lang="uk-UA" sz="1200" b="1" u="none" strike="noStrike" dirty="0">
                          <a:effectLst/>
                        </a:rPr>
                        <a:t>М </a:t>
                      </a:r>
                      <a:r>
                        <a:rPr lang="uk-UA" sz="1200" u="none" strike="noStrike" dirty="0">
                          <a:effectLst/>
                        </a:rPr>
                        <a:t>- тест-смужки діагностичні для визначення </a:t>
                      </a:r>
                      <a:r>
                        <a:rPr lang="uk-UA" sz="1200" u="none" strike="noStrike" dirty="0" err="1">
                          <a:effectLst/>
                        </a:rPr>
                        <a:t>уробіліногену</a:t>
                      </a:r>
                      <a:r>
                        <a:rPr lang="uk-UA" sz="1200" u="none" strike="noStrike" dirty="0">
                          <a:effectLst/>
                        </a:rPr>
                        <a:t>, глюкози, білірубіну, кетонів, крові, </a:t>
                      </a:r>
                      <a:r>
                        <a:rPr lang="en-US" sz="1200" u="none" strike="noStrike" dirty="0">
                          <a:effectLst/>
                        </a:rPr>
                        <a:t>pH, </a:t>
                      </a:r>
                      <a:r>
                        <a:rPr lang="uk-UA" sz="1200" u="none" strike="noStrike" dirty="0">
                          <a:effectLst/>
                        </a:rPr>
                        <a:t>білка, нітритів, питомої ваги, лейкоцитів, №100</a:t>
                      </a:r>
                      <a:endParaRPr lang="uk-UA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79" marR="4979" marT="49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u="none" strike="noStrike" dirty="0">
                          <a:effectLst/>
                        </a:rPr>
                        <a:t>Тест-смужки діагностичні для аналізу сечі </a:t>
                      </a:r>
                      <a:r>
                        <a:rPr lang="en-US" sz="1200" u="none" strike="noStrike" dirty="0">
                          <a:effectLst/>
                        </a:rPr>
                        <a:t>CITOLAB™ 10</a:t>
                      </a:r>
                      <a:r>
                        <a:rPr lang="uk-UA" sz="1200" u="none" strike="noStrike" dirty="0">
                          <a:effectLst/>
                        </a:rPr>
                        <a:t>М, </a:t>
                      </a:r>
                      <a:br>
                        <a:rPr lang="uk-UA" sz="1200" u="none" strike="noStrike" dirty="0">
                          <a:effectLst/>
                        </a:rPr>
                      </a:br>
                      <a:r>
                        <a:rPr lang="uk-UA" sz="1200" u="none" strike="noStrike" dirty="0">
                          <a:effectLst/>
                        </a:rPr>
                        <a:t>№100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79" marR="4979" marT="49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u="none" strike="noStrike">
                          <a:effectLst/>
                        </a:rPr>
                        <a:t>926,80</a:t>
                      </a:r>
                      <a:endParaRPr lang="uk-UA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79" marR="4979" marT="4979" marB="0" anchor="ctr"/>
                </a:tc>
                <a:extLst>
                  <a:ext uri="{0D108BD9-81ED-4DB2-BD59-A6C34878D82A}">
                    <a16:rowId xmlns:a16="http://schemas.microsoft.com/office/drawing/2014/main" val="326795251"/>
                  </a:ext>
                </a:extLst>
              </a:tr>
              <a:tr h="8347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effectLst/>
                        </a:rPr>
                        <a:t>CITOLAB™ 11 </a:t>
                      </a:r>
                      <a:r>
                        <a:rPr lang="uk-UA" sz="1200" b="1" u="none" strike="noStrike" dirty="0">
                          <a:effectLst/>
                        </a:rPr>
                        <a:t>М </a:t>
                      </a:r>
                      <a:r>
                        <a:rPr lang="uk-UA" sz="1200" u="none" strike="noStrike" dirty="0">
                          <a:effectLst/>
                        </a:rPr>
                        <a:t>- тест-смужки діагностичні для визначення </a:t>
                      </a:r>
                      <a:r>
                        <a:rPr lang="uk-UA" sz="1200" u="none" strike="noStrike" dirty="0" err="1">
                          <a:effectLst/>
                        </a:rPr>
                        <a:t>уробіліногену</a:t>
                      </a:r>
                      <a:r>
                        <a:rPr lang="uk-UA" sz="1200" u="none" strike="noStrike" dirty="0">
                          <a:effectLst/>
                        </a:rPr>
                        <a:t>, глюкози, білірубіну, кетонів, крові, </a:t>
                      </a:r>
                      <a:r>
                        <a:rPr lang="en-US" sz="1200" u="none" strike="noStrike" dirty="0">
                          <a:effectLst/>
                        </a:rPr>
                        <a:t>pH, </a:t>
                      </a:r>
                      <a:r>
                        <a:rPr lang="uk-UA" sz="1200" u="none" strike="noStrike" dirty="0">
                          <a:effectLst/>
                        </a:rPr>
                        <a:t>білка, нітритів, питомої ваги, лейкоцитів, аскорбінової кислоти,  №100</a:t>
                      </a:r>
                      <a:endParaRPr lang="uk-UA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79" marR="4979" marT="49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u="none" strike="noStrike">
                          <a:effectLst/>
                        </a:rPr>
                        <a:t>Тест-смужки діагностичні для аналізу сечі </a:t>
                      </a:r>
                      <a:r>
                        <a:rPr lang="en-US" sz="1200" u="none" strike="noStrike">
                          <a:effectLst/>
                        </a:rPr>
                        <a:t>CITOLAB™11</a:t>
                      </a:r>
                      <a:r>
                        <a:rPr lang="uk-UA" sz="1200" u="none" strike="noStrike">
                          <a:effectLst/>
                        </a:rPr>
                        <a:t>М, </a:t>
                      </a:r>
                      <a:br>
                        <a:rPr lang="uk-UA" sz="1200" u="none" strike="noStrike">
                          <a:effectLst/>
                        </a:rPr>
                      </a:br>
                      <a:r>
                        <a:rPr lang="uk-UA" sz="1200" u="none" strike="noStrike">
                          <a:effectLst/>
                        </a:rPr>
                        <a:t>№100</a:t>
                      </a:r>
                      <a:endParaRPr lang="uk-U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79" marR="4979" marT="49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u="none" strike="noStrike" dirty="0">
                          <a:effectLst/>
                        </a:rPr>
                        <a:t>993,50</a:t>
                      </a:r>
                      <a:endParaRPr lang="uk-UA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79" marR="4979" marT="4979" marB="0" anchor="ctr"/>
                </a:tc>
                <a:extLst>
                  <a:ext uri="{0D108BD9-81ED-4DB2-BD59-A6C34878D82A}">
                    <a16:rowId xmlns:a16="http://schemas.microsoft.com/office/drawing/2014/main" val="208063653"/>
                  </a:ext>
                </a:extLst>
              </a:tr>
              <a:tr h="4769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effectLst/>
                        </a:rPr>
                        <a:t>CITOLAB® 11 </a:t>
                      </a:r>
                      <a:r>
                        <a:rPr lang="uk-UA" sz="1200" b="1" u="none" strike="noStrike" dirty="0">
                          <a:effectLst/>
                        </a:rPr>
                        <a:t>К </a:t>
                      </a:r>
                      <a:r>
                        <a:rPr lang="uk-UA" sz="1200" u="none" strike="noStrike" dirty="0">
                          <a:effectLst/>
                        </a:rPr>
                        <a:t>- калібрувальні тест-смужки для апарату </a:t>
                      </a:r>
                      <a:r>
                        <a:rPr lang="en-US" sz="1200" u="none" strike="noStrike" dirty="0">
                          <a:effectLst/>
                        </a:rPr>
                        <a:t>CITOLAB® READER 300,  №25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79" marR="4979" marT="49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u="none" strike="noStrike">
                          <a:effectLst/>
                        </a:rPr>
                        <a:t>Калібрувальні смужки </a:t>
                      </a:r>
                      <a:r>
                        <a:rPr lang="en-US" sz="1200" u="none" strike="noStrike">
                          <a:effectLst/>
                        </a:rPr>
                        <a:t>CITOLAB® №25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79" marR="4979" marT="49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u="none" strike="noStrike">
                          <a:effectLst/>
                        </a:rPr>
                        <a:t>212,70</a:t>
                      </a:r>
                      <a:endParaRPr lang="uk-UA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79" marR="4979" marT="4979" marB="0" anchor="ctr"/>
                </a:tc>
                <a:extLst>
                  <a:ext uri="{0D108BD9-81ED-4DB2-BD59-A6C34878D82A}">
                    <a16:rowId xmlns:a16="http://schemas.microsoft.com/office/drawing/2014/main" val="1933160706"/>
                  </a:ext>
                </a:extLst>
              </a:tr>
              <a:tr h="8307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effectLst/>
                        </a:rPr>
                        <a:t>CITOLAB® 10 </a:t>
                      </a:r>
                      <a:r>
                        <a:rPr lang="uk-UA" sz="1200" b="1" u="none" strike="noStrike" dirty="0">
                          <a:effectLst/>
                        </a:rPr>
                        <a:t>М</a:t>
                      </a:r>
                      <a:r>
                        <a:rPr lang="en-US" sz="1200" b="1" u="none" strike="noStrike" dirty="0">
                          <a:effectLst/>
                        </a:rPr>
                        <a:t>AC </a:t>
                      </a:r>
                      <a:r>
                        <a:rPr lang="en-US" sz="1200" u="none" strike="noStrike" dirty="0">
                          <a:effectLst/>
                        </a:rPr>
                        <a:t>- </a:t>
                      </a:r>
                      <a:r>
                        <a:rPr lang="uk-UA" sz="1200" u="none" strike="noStrike" dirty="0">
                          <a:effectLst/>
                        </a:rPr>
                        <a:t>діагностичні тест-смужки для визначення глюкози, кетонів, крові, </a:t>
                      </a:r>
                      <a:r>
                        <a:rPr lang="en-US" sz="1200" u="none" strike="noStrike" dirty="0">
                          <a:effectLst/>
                        </a:rPr>
                        <a:t>pH, </a:t>
                      </a:r>
                      <a:r>
                        <a:rPr lang="uk-UA" sz="1200" u="none" strike="noStrike" dirty="0">
                          <a:effectLst/>
                        </a:rPr>
                        <a:t>білка, нітритів, питомої ваги, лейкоцитів, </a:t>
                      </a:r>
                      <a:r>
                        <a:rPr lang="uk-UA" sz="1200" u="none" strike="noStrike" dirty="0" err="1">
                          <a:effectLst/>
                        </a:rPr>
                        <a:t>мікроальбуміну</a:t>
                      </a:r>
                      <a:r>
                        <a:rPr lang="uk-UA" sz="1200" u="none" strike="noStrike" dirty="0">
                          <a:effectLst/>
                        </a:rPr>
                        <a:t> та креатиніну, №50</a:t>
                      </a:r>
                      <a:endParaRPr lang="uk-UA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79" marR="4979" marT="49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u="none" strike="noStrike" dirty="0">
                          <a:effectLst/>
                        </a:rPr>
                        <a:t>Діагностичні тест-смужки для аналізу сечі </a:t>
                      </a:r>
                      <a:r>
                        <a:rPr lang="en-US" sz="1200" u="none" strike="noStrike" dirty="0">
                          <a:effectLst/>
                        </a:rPr>
                        <a:t>CITOLAB 10M</a:t>
                      </a:r>
                      <a:r>
                        <a:rPr lang="uk-UA" sz="1200" u="none" strike="noStrike" dirty="0">
                          <a:effectLst/>
                        </a:rPr>
                        <a:t>АС, №50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79" marR="4979" marT="49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u="none" strike="noStrike" dirty="0">
                          <a:effectLst/>
                        </a:rPr>
                        <a:t>733,50</a:t>
                      </a:r>
                      <a:endParaRPr lang="uk-UA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79" marR="4979" marT="4979" marB="0" anchor="ctr"/>
                </a:tc>
                <a:extLst>
                  <a:ext uri="{0D108BD9-81ED-4DB2-BD59-A6C34878D82A}">
                    <a16:rowId xmlns:a16="http://schemas.microsoft.com/office/drawing/2014/main" val="3556160768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B19C3B-7C26-63CB-DD47-C4C35ABF00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7" r="37490"/>
          <a:stretch/>
        </p:blipFill>
        <p:spPr bwMode="auto">
          <a:xfrm>
            <a:off x="331357" y="130294"/>
            <a:ext cx="1040472" cy="27915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 descr="Citolab 11М діагностичні тест-смужки для визначення уробіліногену, глюкози,  білірубіну, кетонів, крові, pH, білка, нітритів, питомої ваги, лейкоцитів,  аскорбінової кислоти купити: ціна, фото, відгуки - інтернет магазин  МедІмпульс">
            <a:extLst>
              <a:ext uri="{FF2B5EF4-FFF2-40B4-BE49-F238E27FC236}">
                <a16:creationId xmlns:a16="http://schemas.microsoft.com/office/drawing/2014/main" id="{AA2A4DDA-E1F6-4D7D-DF13-76A7B0AF1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0" t="10400" r="37760" b="8481"/>
          <a:stretch/>
        </p:blipFill>
        <p:spPr bwMode="auto">
          <a:xfrm>
            <a:off x="422111" y="3047227"/>
            <a:ext cx="949718" cy="28169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 descr="CITOLAB 10 М – діагностичні тест-смужки для визначення уробіліногену,  глюкози, білірубіну, кетонів, крові, pH, білка, нітритів, питомої ваги,  лейкоцитів – Avicena">
            <a:extLst>
              <a:ext uri="{FF2B5EF4-FFF2-40B4-BE49-F238E27FC236}">
                <a16:creationId xmlns:a16="http://schemas.microsoft.com/office/drawing/2014/main" id="{CDCF94D4-B0C2-5FB2-1D3A-34DCFCE9DC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4097" r="21910" b="3855"/>
          <a:stretch/>
        </p:blipFill>
        <p:spPr bwMode="auto">
          <a:xfrm>
            <a:off x="10370733" y="144631"/>
            <a:ext cx="1303655" cy="2635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7" descr="Зображення, що містить циліндр, кришка, пластик, пляшка&#10;&#10;Автоматично згенерований опис">
            <a:extLst>
              <a:ext uri="{FF2B5EF4-FFF2-40B4-BE49-F238E27FC236}">
                <a16:creationId xmlns:a16="http://schemas.microsoft.com/office/drawing/2014/main" id="{4A5A1191-E3F3-EF34-9F70-83077C54E0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2" t="3396" r="31376" b="5094"/>
          <a:stretch/>
        </p:blipFill>
        <p:spPr bwMode="auto">
          <a:xfrm>
            <a:off x="10522497" y="2921853"/>
            <a:ext cx="1000125" cy="25888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A301A2-7561-A433-29C8-6002EDEC965F}"/>
              </a:ext>
            </a:extLst>
          </p:cNvPr>
          <p:cNvSpPr txBox="1"/>
          <p:nvPr/>
        </p:nvSpPr>
        <p:spPr>
          <a:xfrm>
            <a:off x="2360955" y="5561976"/>
            <a:ext cx="7716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*при придбанні набору тестів (100 тест-смужок) CITOLAB READER 300 в подарунок ми додаємо 2 рулони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термопаперу</a:t>
            </a:r>
            <a:r>
              <a:rPr lang="uk-UA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які розраховані на роздрукування 100 результатів досліджень.</a:t>
            </a:r>
            <a:endParaRPr lang="uk-UA" sz="1400" dirty="0"/>
          </a:p>
        </p:txBody>
      </p:sp>
    </p:spTree>
    <p:extLst>
      <p:ext uri="{BB962C8B-B14F-4D97-AF65-F5344CB8AC3E}">
        <p14:creationId xmlns:p14="http://schemas.microsoft.com/office/powerpoint/2010/main" val="1518714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B78E1-F40F-9D94-42DD-B8004E6F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086" y="11251"/>
            <a:ext cx="10909073" cy="8756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uk-UA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Процедура тестування</a:t>
            </a:r>
            <a:endParaRPr lang="en-US" sz="6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graphicFrame>
        <p:nvGraphicFramePr>
          <p:cNvPr id="23" name="Місце для вмісту 4">
            <a:extLst>
              <a:ext uri="{FF2B5EF4-FFF2-40B4-BE49-F238E27FC236}">
                <a16:creationId xmlns:a16="http://schemas.microsoft.com/office/drawing/2014/main" id="{55A6C11B-318D-126D-8705-A7615C66BE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1290969"/>
              </p:ext>
            </p:extLst>
          </p:nvPr>
        </p:nvGraphicFramePr>
        <p:xfrm>
          <a:off x="222264" y="4464064"/>
          <a:ext cx="11744325" cy="1796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307FB8-910A-1F91-CDCC-79CB2251AF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" y="840079"/>
            <a:ext cx="12188825" cy="355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83AB2B-A729-5215-4F26-B2B8618C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graphicFrame>
        <p:nvGraphicFramePr>
          <p:cNvPr id="5" name="Місце для вмісту 4">
            <a:extLst>
              <a:ext uri="{FF2B5EF4-FFF2-40B4-BE49-F238E27FC236}">
                <a16:creationId xmlns:a16="http://schemas.microsoft.com/office/drawing/2014/main" id="{AA003348-3A21-4375-1DCA-0D61D40A1B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4228830"/>
              </p:ext>
            </p:extLst>
          </p:nvPr>
        </p:nvGraphicFramePr>
        <p:xfrm>
          <a:off x="6035037" y="643812"/>
          <a:ext cx="5955616" cy="463335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76736">
                  <a:extLst>
                    <a:ext uri="{9D8B030D-6E8A-4147-A177-3AD203B41FA5}">
                      <a16:colId xmlns:a16="http://schemas.microsoft.com/office/drawing/2014/main" val="996799444"/>
                    </a:ext>
                  </a:extLst>
                </a:gridCol>
                <a:gridCol w="809621">
                  <a:extLst>
                    <a:ext uri="{9D8B030D-6E8A-4147-A177-3AD203B41FA5}">
                      <a16:colId xmlns:a16="http://schemas.microsoft.com/office/drawing/2014/main" val="1476921507"/>
                    </a:ext>
                  </a:extLst>
                </a:gridCol>
                <a:gridCol w="577963">
                  <a:extLst>
                    <a:ext uri="{9D8B030D-6E8A-4147-A177-3AD203B41FA5}">
                      <a16:colId xmlns:a16="http://schemas.microsoft.com/office/drawing/2014/main" val="4154488449"/>
                    </a:ext>
                  </a:extLst>
                </a:gridCol>
                <a:gridCol w="577963">
                  <a:extLst>
                    <a:ext uri="{9D8B030D-6E8A-4147-A177-3AD203B41FA5}">
                      <a16:colId xmlns:a16="http://schemas.microsoft.com/office/drawing/2014/main" val="701438646"/>
                    </a:ext>
                  </a:extLst>
                </a:gridCol>
                <a:gridCol w="453860">
                  <a:extLst>
                    <a:ext uri="{9D8B030D-6E8A-4147-A177-3AD203B41FA5}">
                      <a16:colId xmlns:a16="http://schemas.microsoft.com/office/drawing/2014/main" val="3839688582"/>
                    </a:ext>
                  </a:extLst>
                </a:gridCol>
                <a:gridCol w="393582">
                  <a:extLst>
                    <a:ext uri="{9D8B030D-6E8A-4147-A177-3AD203B41FA5}">
                      <a16:colId xmlns:a16="http://schemas.microsoft.com/office/drawing/2014/main" val="3425630780"/>
                    </a:ext>
                  </a:extLst>
                </a:gridCol>
                <a:gridCol w="397128">
                  <a:extLst>
                    <a:ext uri="{9D8B030D-6E8A-4147-A177-3AD203B41FA5}">
                      <a16:colId xmlns:a16="http://schemas.microsoft.com/office/drawing/2014/main" val="172873667"/>
                    </a:ext>
                  </a:extLst>
                </a:gridCol>
                <a:gridCol w="397128">
                  <a:extLst>
                    <a:ext uri="{9D8B030D-6E8A-4147-A177-3AD203B41FA5}">
                      <a16:colId xmlns:a16="http://schemas.microsoft.com/office/drawing/2014/main" val="4118273467"/>
                    </a:ext>
                  </a:extLst>
                </a:gridCol>
                <a:gridCol w="384127">
                  <a:extLst>
                    <a:ext uri="{9D8B030D-6E8A-4147-A177-3AD203B41FA5}">
                      <a16:colId xmlns:a16="http://schemas.microsoft.com/office/drawing/2014/main" val="4013698597"/>
                    </a:ext>
                  </a:extLst>
                </a:gridCol>
                <a:gridCol w="382945">
                  <a:extLst>
                    <a:ext uri="{9D8B030D-6E8A-4147-A177-3AD203B41FA5}">
                      <a16:colId xmlns:a16="http://schemas.microsoft.com/office/drawing/2014/main" val="3626722585"/>
                    </a:ext>
                  </a:extLst>
                </a:gridCol>
                <a:gridCol w="395947">
                  <a:extLst>
                    <a:ext uri="{9D8B030D-6E8A-4147-A177-3AD203B41FA5}">
                      <a16:colId xmlns:a16="http://schemas.microsoft.com/office/drawing/2014/main" val="4258141053"/>
                    </a:ext>
                  </a:extLst>
                </a:gridCol>
                <a:gridCol w="108616">
                  <a:extLst>
                    <a:ext uri="{9D8B030D-6E8A-4147-A177-3AD203B41FA5}">
                      <a16:colId xmlns:a16="http://schemas.microsoft.com/office/drawing/2014/main" val="1273269259"/>
                    </a:ext>
                  </a:extLst>
                </a:gridCol>
              </a:tblGrid>
              <a:tr h="87782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Речовина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Скорочення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Одиниця</a:t>
                      </a:r>
                      <a:endParaRPr lang="uk-UA" sz="600" kern="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виміру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Облік результатів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937638"/>
                  </a:ext>
                </a:extLst>
              </a:tr>
              <a:tr h="182398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негат.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±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+1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+2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+3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+4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extLst>
                  <a:ext uri="{0D108BD9-81ED-4DB2-BD59-A6C34878D82A}">
                    <a16:rowId xmlns:a16="http://schemas.microsoft.com/office/drawing/2014/main" val="138956439"/>
                  </a:ext>
                </a:extLst>
              </a:tr>
              <a:tr h="89174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Уробіліноген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URO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Con.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мг/дл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0,1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2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4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8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extLst>
                  <a:ext uri="{0D108BD9-81ED-4DB2-BD59-A6C34878D82A}">
                    <a16:rowId xmlns:a16="http://schemas.microsoft.com/office/drawing/2014/main" val="2162199499"/>
                  </a:ext>
                </a:extLst>
              </a:tr>
              <a:tr h="81101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SI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мкмоль/л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1,6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33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66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131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647491"/>
                  </a:ext>
                </a:extLst>
              </a:tr>
              <a:tr h="133016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Arb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Норм.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+++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231439"/>
                  </a:ext>
                </a:extLst>
              </a:tr>
              <a:tr h="81101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Глюкоза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GLU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Con.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мг/дл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Негат.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100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250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500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1000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extLst>
                  <a:ext uri="{0D108BD9-81ED-4DB2-BD59-A6C34878D82A}">
                    <a16:rowId xmlns:a16="http://schemas.microsoft.com/office/drawing/2014/main" val="378882649"/>
                  </a:ext>
                </a:extLst>
              </a:tr>
              <a:tr h="81101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SI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ммоль/л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Негат.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5,5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14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28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55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4798"/>
                  </a:ext>
                </a:extLst>
              </a:tr>
              <a:tr h="81101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Arb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Негат.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±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+++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981409"/>
                  </a:ext>
                </a:extLst>
              </a:tr>
              <a:tr h="81101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Білірубін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BIL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Con.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Негат.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Незн.</a:t>
                      </a:r>
                      <a:endParaRPr lang="uk-UA" sz="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к-сть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По-мірна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Значна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extLst>
                  <a:ext uri="{0D108BD9-81ED-4DB2-BD59-A6C34878D82A}">
                    <a16:rowId xmlns:a16="http://schemas.microsoft.com/office/drawing/2014/main" val="701545090"/>
                  </a:ext>
                </a:extLst>
              </a:tr>
              <a:tr h="189080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SI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027890"/>
                  </a:ext>
                </a:extLst>
              </a:tr>
              <a:tr h="81101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Arb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Негат.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+++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877537"/>
                  </a:ext>
                </a:extLst>
              </a:tr>
              <a:tr h="81101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Кетони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KET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Con.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мг/дл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Негат.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5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15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40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100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extLst>
                  <a:ext uri="{0D108BD9-81ED-4DB2-BD59-A6C34878D82A}">
                    <a16:rowId xmlns:a16="http://schemas.microsoft.com/office/drawing/2014/main" val="1611633225"/>
                  </a:ext>
                </a:extLst>
              </a:tr>
              <a:tr h="81101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SI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ммоль/л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Негат.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0,5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1,5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3,9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401245"/>
                  </a:ext>
                </a:extLst>
              </a:tr>
              <a:tr h="81101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Arb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Негат.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±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+++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41177"/>
                  </a:ext>
                </a:extLst>
              </a:tr>
              <a:tr h="81101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Питома вага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S.G.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Con.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1.000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1.005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1.010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1.015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1.020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1.025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1030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extLst>
                  <a:ext uri="{0D108BD9-81ED-4DB2-BD59-A6C34878D82A}">
                    <a16:rowId xmlns:a16="http://schemas.microsoft.com/office/drawing/2014/main" val="2635308269"/>
                  </a:ext>
                </a:extLst>
              </a:tr>
              <a:tr h="81101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SI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849798"/>
                  </a:ext>
                </a:extLst>
              </a:tr>
              <a:tr h="107979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Arb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976377"/>
                  </a:ext>
                </a:extLst>
              </a:tr>
              <a:tr h="81101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Кров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BLD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Con.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еритр/</a:t>
                      </a:r>
                      <a:endParaRPr lang="uk-UA" sz="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мкл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Негат.</a:t>
                      </a:r>
                      <a:endParaRPr lang="uk-UA" sz="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5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50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250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extLst>
                  <a:ext uri="{0D108BD9-81ED-4DB2-BD59-A6C34878D82A}">
                    <a16:rowId xmlns:a16="http://schemas.microsoft.com/office/drawing/2014/main" val="2169340053"/>
                  </a:ext>
                </a:extLst>
              </a:tr>
              <a:tr h="189080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SI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555827"/>
                  </a:ext>
                </a:extLst>
              </a:tr>
              <a:tr h="81101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Arb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Негат.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±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+++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969460"/>
                  </a:ext>
                </a:extLst>
              </a:tr>
              <a:tr h="81101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рН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pH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Con.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5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6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6,5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7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7,5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8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8,5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9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extLst>
                  <a:ext uri="{0D108BD9-81ED-4DB2-BD59-A6C34878D82A}">
                    <a16:rowId xmlns:a16="http://schemas.microsoft.com/office/drawing/2014/main" val="3401273770"/>
                  </a:ext>
                </a:extLst>
              </a:tr>
              <a:tr h="81101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SI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861966"/>
                  </a:ext>
                </a:extLst>
              </a:tr>
              <a:tr h="107979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Arb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01199"/>
                  </a:ext>
                </a:extLst>
              </a:tr>
              <a:tr h="81101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Білок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PRO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Con.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мг/дл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Негат.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15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30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100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300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1000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extLst>
                  <a:ext uri="{0D108BD9-81ED-4DB2-BD59-A6C34878D82A}">
                    <a16:rowId xmlns:a16="http://schemas.microsoft.com/office/drawing/2014/main" val="3827343156"/>
                  </a:ext>
                </a:extLst>
              </a:tr>
              <a:tr h="81101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SI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г/л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Негат.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0,15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0,3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3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019651"/>
                  </a:ext>
                </a:extLst>
              </a:tr>
              <a:tr h="81101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Arb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Негат.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±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+++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++++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059569"/>
                  </a:ext>
                </a:extLst>
              </a:tr>
              <a:tr h="81101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Нітрити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NIT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Con.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Негат.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Поз.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extLst>
                  <a:ext uri="{0D108BD9-81ED-4DB2-BD59-A6C34878D82A}">
                    <a16:rowId xmlns:a16="http://schemas.microsoft.com/office/drawing/2014/main" val="1658664968"/>
                  </a:ext>
                </a:extLst>
              </a:tr>
              <a:tr h="81101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SI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473386"/>
                  </a:ext>
                </a:extLst>
              </a:tr>
              <a:tr h="81101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Arb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785523"/>
                  </a:ext>
                </a:extLst>
              </a:tr>
              <a:tr h="81101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Лейкоцити 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LEU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Con.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лейк/</a:t>
                      </a:r>
                      <a:endParaRPr lang="uk-UA" sz="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мкл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Негат.</a:t>
                      </a:r>
                      <a:endParaRPr lang="uk-UA" sz="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25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75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500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extLst>
                  <a:ext uri="{0D108BD9-81ED-4DB2-BD59-A6C34878D82A}">
                    <a16:rowId xmlns:a16="http://schemas.microsoft.com/office/drawing/2014/main" val="3740857209"/>
                  </a:ext>
                </a:extLst>
              </a:tr>
              <a:tr h="189080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SI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206769"/>
                  </a:ext>
                </a:extLst>
              </a:tr>
              <a:tr h="81101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Arb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Негат.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+++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85903"/>
                  </a:ext>
                </a:extLst>
              </a:tr>
              <a:tr h="81101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Аскорбінова кислота </a:t>
                      </a:r>
                      <a:endParaRPr lang="uk-UA" sz="600" kern="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(віт. С)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VTC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Con.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мг/дл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Негат.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20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40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extLst>
                  <a:ext uri="{0D108BD9-81ED-4DB2-BD59-A6C34878D82A}">
                    <a16:rowId xmlns:a16="http://schemas.microsoft.com/office/drawing/2014/main" val="1960965896"/>
                  </a:ext>
                </a:extLst>
              </a:tr>
              <a:tr h="81101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SI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ммоль/л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Негат.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1,2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2,4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773537"/>
                  </a:ext>
                </a:extLst>
              </a:tr>
              <a:tr h="141088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Arb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Негат.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++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887490"/>
                  </a:ext>
                </a:extLst>
              </a:tr>
              <a:tr h="81101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Мікроальбумін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ALB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Con.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мг/л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30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80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150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extLst>
                  <a:ext uri="{0D108BD9-81ED-4DB2-BD59-A6C34878D82A}">
                    <a16:rowId xmlns:a16="http://schemas.microsoft.com/office/drawing/2014/main" val="3141811575"/>
                  </a:ext>
                </a:extLst>
              </a:tr>
              <a:tr h="81101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SI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846322"/>
                  </a:ext>
                </a:extLst>
              </a:tr>
              <a:tr h="107979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Arb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261719"/>
                  </a:ext>
                </a:extLst>
              </a:tr>
              <a:tr h="81101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Креатинін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CRE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Con.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мг/дл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50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100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200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300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extLst>
                  <a:ext uri="{0D108BD9-81ED-4DB2-BD59-A6C34878D82A}">
                    <a16:rowId xmlns:a16="http://schemas.microsoft.com/office/drawing/2014/main" val="200200920"/>
                  </a:ext>
                </a:extLst>
              </a:tr>
              <a:tr h="81101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SI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ммоль/л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0,9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4,4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8,8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17,7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26,5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830754"/>
                  </a:ext>
                </a:extLst>
              </a:tr>
              <a:tr h="81101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Arb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506429"/>
                  </a:ext>
                </a:extLst>
              </a:tr>
              <a:tr h="81101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Співвіднощення альбуміну до креатиніну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A:C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Con.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мг/г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&lt;30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30-300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&gt;300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extLst>
                  <a:ext uri="{0D108BD9-81ED-4DB2-BD59-A6C34878D82A}">
                    <a16:rowId xmlns:a16="http://schemas.microsoft.com/office/drawing/2014/main" val="1320828247"/>
                  </a:ext>
                </a:extLst>
              </a:tr>
              <a:tr h="81101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SI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мг/ммоль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&lt;3,4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3,4-33,9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&gt;33,9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716711"/>
                  </a:ext>
                </a:extLst>
              </a:tr>
              <a:tr h="270181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Норм.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Високе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Дуже</a:t>
                      </a:r>
                      <a:endParaRPr lang="uk-UA" sz="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високе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397025"/>
                  </a:ext>
                </a:extLst>
              </a:tr>
              <a:tr h="81101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Співвідношення білку до креатиніну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600" kern="100">
                          <a:effectLst/>
                        </a:rPr>
                        <a:t>P:C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Con.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мг/г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&lt;150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≥150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4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extLst>
                  <a:ext uri="{0D108BD9-81ED-4DB2-BD59-A6C34878D82A}">
                    <a16:rowId xmlns:a16="http://schemas.microsoft.com/office/drawing/2014/main" val="3093014303"/>
                  </a:ext>
                </a:extLst>
              </a:tr>
              <a:tr h="81101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SI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мг/ммоль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&lt;17,0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≥17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465317"/>
                  </a:ext>
                </a:extLst>
              </a:tr>
              <a:tr h="81101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 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Норм.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>
                          <a:effectLst/>
                        </a:rPr>
                        <a:t>Високе</a:t>
                      </a:r>
                      <a:endParaRPr lang="uk-UA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500" kern="100" dirty="0">
                          <a:effectLst/>
                        </a:rPr>
                        <a:t> </a:t>
                      </a:r>
                      <a:endParaRPr lang="uk-UA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11" marR="37311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745096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77705E-EA14-8EAF-014B-6F5C1DF7A7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r="1094"/>
          <a:stretch>
            <a:fillRect/>
          </a:stretch>
        </p:blipFill>
        <p:spPr bwMode="auto">
          <a:xfrm>
            <a:off x="201347" y="76124"/>
            <a:ext cx="5751195" cy="6219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0523039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36255</TotalTime>
  <Words>1474</Words>
  <Application>Microsoft Office PowerPoint</Application>
  <PresentationFormat>Широкий екран</PresentationFormat>
  <Paragraphs>484</Paragraphs>
  <Slides>19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19</vt:i4>
      </vt:variant>
    </vt:vector>
  </HeadingPairs>
  <TitlesOfParts>
    <vt:vector size="30" baseType="lpstr">
      <vt:lpstr>Aharoni</vt:lpstr>
      <vt:lpstr>Algerian</vt:lpstr>
      <vt:lpstr>Aptos</vt:lpstr>
      <vt:lpstr>Arial</vt:lpstr>
      <vt:lpstr>Calibri</vt:lpstr>
      <vt:lpstr>Calibri Light</vt:lpstr>
      <vt:lpstr>Symbol</vt:lpstr>
      <vt:lpstr>Times New Roman</vt:lpstr>
      <vt:lpstr>Verdana</vt:lpstr>
      <vt:lpstr>Wingdings</vt:lpstr>
      <vt:lpstr>Ретро</vt:lpstr>
      <vt:lpstr>Презентація PowerPoint</vt:lpstr>
      <vt:lpstr>3. Загальний аналіз сечі (ЗАС)</vt:lpstr>
      <vt:lpstr>Законодавча база, якій підпорядковуються ЦПМСД</vt:lpstr>
      <vt:lpstr>Загальний аналіз сечі</vt:lpstr>
      <vt:lpstr>СПИСОК НЕОБХІДНИХ МАТЕРІАЛІВ ДЛЯ РОБОТИ З АНАЛІЗАТОРОМ</vt:lpstr>
      <vt:lpstr>Технічні характеристики</vt:lpstr>
      <vt:lpstr>Реагенти</vt:lpstr>
      <vt:lpstr>Процедура тестування</vt:lpstr>
      <vt:lpstr>Презентація PowerPoint</vt:lpstr>
      <vt:lpstr>Головні переваги</vt:lpstr>
      <vt:lpstr>Конкурентний аналіз</vt:lpstr>
      <vt:lpstr>Порівняльна характеристика аналізаторів CITOLAB READER 300 &amp; LabAnalyt - 50</vt:lpstr>
      <vt:lpstr>Порівняльна характеристика аналізаторів CITOLAB READER 300 &amp; LAURA Smart</vt:lpstr>
      <vt:lpstr>Порівняльна характеристика аналізаторів CITOLAB READER 300 &amp; UA-66</vt:lpstr>
      <vt:lpstr>Порівняльна характеристика аналізаторів CITOLAB READER 300 &amp; UA-600</vt:lpstr>
      <vt:lpstr>Порівняльна характеристика аналізаторів CITOLAB READER 300 &amp; HTI CL-50 Plus</vt:lpstr>
      <vt:lpstr>Порівняльна характеристика аналізаторів CITOLAB READER 300 &amp; HTI CL-500</vt:lpstr>
      <vt:lpstr>Порівняльна характеристика аналізаторів CITOLAB READER 300 &amp; URI-TEX</vt:lpstr>
      <vt:lpstr>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Аналізатор імунофлуорисцентний  LS-1100</dc:title>
  <dc:creator>Master</dc:creator>
  <cp:lastModifiedBy>Інна Шлапак</cp:lastModifiedBy>
  <cp:revision>1016</cp:revision>
  <cp:lastPrinted>2021-01-22T13:56:42Z</cp:lastPrinted>
  <dcterms:created xsi:type="dcterms:W3CDTF">2021-01-21T14:21:11Z</dcterms:created>
  <dcterms:modified xsi:type="dcterms:W3CDTF">2025-07-21T14:03:30Z</dcterms:modified>
</cp:coreProperties>
</file>